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108"/>
  </p:notesMasterIdLst>
  <p:handoutMasterIdLst>
    <p:handoutMasterId r:id="rId109"/>
  </p:handoutMasterIdLst>
  <p:sldIdLst>
    <p:sldId id="257" r:id="rId3"/>
    <p:sldId id="333" r:id="rId4"/>
    <p:sldId id="288" r:id="rId5"/>
    <p:sldId id="476" r:id="rId6"/>
    <p:sldId id="479" r:id="rId7"/>
    <p:sldId id="480" r:id="rId8"/>
    <p:sldId id="481" r:id="rId9"/>
    <p:sldId id="292" r:id="rId10"/>
    <p:sldId id="293" r:id="rId11"/>
    <p:sldId id="258" r:id="rId12"/>
    <p:sldId id="475" r:id="rId13"/>
    <p:sldId id="282" r:id="rId14"/>
    <p:sldId id="259" r:id="rId15"/>
    <p:sldId id="477" r:id="rId16"/>
    <p:sldId id="478" r:id="rId17"/>
    <p:sldId id="260" r:id="rId18"/>
    <p:sldId id="334" r:id="rId19"/>
    <p:sldId id="335" r:id="rId20"/>
    <p:sldId id="463" r:id="rId21"/>
    <p:sldId id="313" r:id="rId22"/>
    <p:sldId id="314" r:id="rId23"/>
    <p:sldId id="262" r:id="rId24"/>
    <p:sldId id="315" r:id="rId25"/>
    <p:sldId id="358" r:id="rId26"/>
    <p:sldId id="360" r:id="rId27"/>
    <p:sldId id="265" r:id="rId28"/>
    <p:sldId id="266" r:id="rId29"/>
    <p:sldId id="447" r:id="rId30"/>
    <p:sldId id="267" r:id="rId31"/>
    <p:sldId id="452" r:id="rId32"/>
    <p:sldId id="448" r:id="rId33"/>
    <p:sldId id="449" r:id="rId34"/>
    <p:sldId id="450" r:id="rId35"/>
    <p:sldId id="451" r:id="rId36"/>
    <p:sldId id="454" r:id="rId37"/>
    <p:sldId id="453" r:id="rId38"/>
    <p:sldId id="455" r:id="rId39"/>
    <p:sldId id="456" r:id="rId40"/>
    <p:sldId id="457" r:id="rId41"/>
    <p:sldId id="268" r:id="rId42"/>
    <p:sldId id="458" r:id="rId43"/>
    <p:sldId id="459" r:id="rId44"/>
    <p:sldId id="460" r:id="rId45"/>
    <p:sldId id="461" r:id="rId46"/>
    <p:sldId id="462" r:id="rId47"/>
    <p:sldId id="365" r:id="rId48"/>
    <p:sldId id="366" r:id="rId49"/>
    <p:sldId id="367" r:id="rId50"/>
    <p:sldId id="368" r:id="rId51"/>
    <p:sldId id="369" r:id="rId52"/>
    <p:sldId id="312" r:id="rId53"/>
    <p:sldId id="284" r:id="rId54"/>
    <p:sldId id="338" r:id="rId55"/>
    <p:sldId id="318" r:id="rId56"/>
    <p:sldId id="350" r:id="rId57"/>
    <p:sldId id="302" r:id="rId58"/>
    <p:sldId id="319" r:id="rId59"/>
    <p:sldId id="339" r:id="rId60"/>
    <p:sldId id="430" r:id="rId61"/>
    <p:sldId id="340" r:id="rId62"/>
    <p:sldId id="341" r:id="rId63"/>
    <p:sldId id="342" r:id="rId64"/>
    <p:sldId id="343" r:id="rId65"/>
    <p:sldId id="344" r:id="rId66"/>
    <p:sldId id="322" r:id="rId67"/>
    <p:sldId id="324" r:id="rId68"/>
    <p:sldId id="345" r:id="rId69"/>
    <p:sldId id="325" r:id="rId70"/>
    <p:sldId id="346" r:id="rId71"/>
    <p:sldId id="347" r:id="rId72"/>
    <p:sldId id="349" r:id="rId73"/>
    <p:sldId id="295" r:id="rId74"/>
    <p:sldId id="270" r:id="rId75"/>
    <p:sldId id="348" r:id="rId76"/>
    <p:sldId id="351" r:id="rId77"/>
    <p:sldId id="352" r:id="rId78"/>
    <p:sldId id="353" r:id="rId79"/>
    <p:sldId id="277" r:id="rId80"/>
    <p:sldId id="278" r:id="rId81"/>
    <p:sldId id="279" r:id="rId82"/>
    <p:sldId id="298" r:id="rId83"/>
    <p:sldId id="281" r:id="rId84"/>
    <p:sldId id="467" r:id="rId85"/>
    <p:sldId id="468" r:id="rId86"/>
    <p:sldId id="469" r:id="rId87"/>
    <p:sldId id="470" r:id="rId88"/>
    <p:sldId id="471" r:id="rId89"/>
    <p:sldId id="472" r:id="rId90"/>
    <p:sldId id="473" r:id="rId91"/>
    <p:sldId id="474" r:id="rId92"/>
    <p:sldId id="431" r:id="rId93"/>
    <p:sldId id="432" r:id="rId94"/>
    <p:sldId id="433" r:id="rId95"/>
    <p:sldId id="434" r:id="rId96"/>
    <p:sldId id="435" r:id="rId97"/>
    <p:sldId id="436" r:id="rId98"/>
    <p:sldId id="437" r:id="rId99"/>
    <p:sldId id="438" r:id="rId100"/>
    <p:sldId id="439" r:id="rId101"/>
    <p:sldId id="440" r:id="rId102"/>
    <p:sldId id="442" r:id="rId103"/>
    <p:sldId id="443" r:id="rId104"/>
    <p:sldId id="444" r:id="rId105"/>
    <p:sldId id="445" r:id="rId106"/>
    <p:sldId id="446" r:id="rId107"/>
  </p:sldIdLst>
  <p:sldSz cx="9144000" cy="6858000" type="screen4x3"/>
  <p:notesSz cx="6858000" cy="9144000"/>
  <p:custDataLst>
    <p:tags r:id="rId110"/>
  </p:custDataLst>
  <p:defaultTextStyle>
    <a:defPPr>
      <a:defRPr lang="en-US"/>
    </a:defPPr>
    <a:lvl1pPr algn="l" rtl="0" fontAlgn="base">
      <a:spcBef>
        <a:spcPct val="0"/>
      </a:spcBef>
      <a:spcAft>
        <a:spcPct val="0"/>
      </a:spcAft>
      <a:defRPr sz="2200" kern="1200">
        <a:solidFill>
          <a:schemeClr val="tx1"/>
        </a:solidFill>
        <a:latin typeface="Times New Roman" panose="02020503050405090304" pitchFamily="18" charset="0"/>
        <a:ea typeface="+mn-ea"/>
        <a:cs typeface="+mn-cs"/>
      </a:defRPr>
    </a:lvl1pPr>
    <a:lvl2pPr marL="457200" algn="l" rtl="0" fontAlgn="base">
      <a:spcBef>
        <a:spcPct val="0"/>
      </a:spcBef>
      <a:spcAft>
        <a:spcPct val="0"/>
      </a:spcAft>
      <a:defRPr sz="2200" kern="1200">
        <a:solidFill>
          <a:schemeClr val="tx1"/>
        </a:solidFill>
        <a:latin typeface="Times New Roman" panose="02020503050405090304" pitchFamily="18" charset="0"/>
        <a:ea typeface="+mn-ea"/>
        <a:cs typeface="+mn-cs"/>
      </a:defRPr>
    </a:lvl2pPr>
    <a:lvl3pPr marL="914400" algn="l" rtl="0" fontAlgn="base">
      <a:spcBef>
        <a:spcPct val="0"/>
      </a:spcBef>
      <a:spcAft>
        <a:spcPct val="0"/>
      </a:spcAft>
      <a:defRPr sz="2200" kern="1200">
        <a:solidFill>
          <a:schemeClr val="tx1"/>
        </a:solidFill>
        <a:latin typeface="Times New Roman" panose="02020503050405090304" pitchFamily="18" charset="0"/>
        <a:ea typeface="+mn-ea"/>
        <a:cs typeface="+mn-cs"/>
      </a:defRPr>
    </a:lvl3pPr>
    <a:lvl4pPr marL="1371600" algn="l" rtl="0" fontAlgn="base">
      <a:spcBef>
        <a:spcPct val="0"/>
      </a:spcBef>
      <a:spcAft>
        <a:spcPct val="0"/>
      </a:spcAft>
      <a:defRPr sz="2200" kern="1200">
        <a:solidFill>
          <a:schemeClr val="tx1"/>
        </a:solidFill>
        <a:latin typeface="Times New Roman" panose="02020503050405090304" pitchFamily="18" charset="0"/>
        <a:ea typeface="+mn-ea"/>
        <a:cs typeface="+mn-cs"/>
      </a:defRPr>
    </a:lvl4pPr>
    <a:lvl5pPr marL="1828800" algn="l" rtl="0" fontAlgn="base">
      <a:spcBef>
        <a:spcPct val="0"/>
      </a:spcBef>
      <a:spcAft>
        <a:spcPct val="0"/>
      </a:spcAft>
      <a:defRPr sz="2200" kern="1200">
        <a:solidFill>
          <a:schemeClr val="tx1"/>
        </a:solidFill>
        <a:latin typeface="Times New Roman" panose="02020503050405090304" pitchFamily="18" charset="0"/>
        <a:ea typeface="+mn-ea"/>
        <a:cs typeface="+mn-cs"/>
      </a:defRPr>
    </a:lvl5pPr>
    <a:lvl6pPr marL="2286000" algn="l" defTabSz="914400" rtl="0" eaLnBrk="1" latinLnBrk="0" hangingPunct="1">
      <a:defRPr sz="2200" kern="1200">
        <a:solidFill>
          <a:schemeClr val="tx1"/>
        </a:solidFill>
        <a:latin typeface="Times New Roman" panose="02020503050405090304" pitchFamily="18" charset="0"/>
        <a:ea typeface="+mn-ea"/>
        <a:cs typeface="+mn-cs"/>
      </a:defRPr>
    </a:lvl6pPr>
    <a:lvl7pPr marL="2743200" algn="l" defTabSz="914400" rtl="0" eaLnBrk="1" latinLnBrk="0" hangingPunct="1">
      <a:defRPr sz="2200" kern="1200">
        <a:solidFill>
          <a:schemeClr val="tx1"/>
        </a:solidFill>
        <a:latin typeface="Times New Roman" panose="02020503050405090304" pitchFamily="18" charset="0"/>
        <a:ea typeface="+mn-ea"/>
        <a:cs typeface="+mn-cs"/>
      </a:defRPr>
    </a:lvl7pPr>
    <a:lvl8pPr marL="3200400" algn="l" defTabSz="914400" rtl="0" eaLnBrk="1" latinLnBrk="0" hangingPunct="1">
      <a:defRPr sz="2200" kern="1200">
        <a:solidFill>
          <a:schemeClr val="tx1"/>
        </a:solidFill>
        <a:latin typeface="Times New Roman" panose="02020503050405090304" pitchFamily="18" charset="0"/>
        <a:ea typeface="+mn-ea"/>
        <a:cs typeface="+mn-cs"/>
      </a:defRPr>
    </a:lvl8pPr>
    <a:lvl9pPr marL="3657600" algn="l" defTabSz="914400" rtl="0" eaLnBrk="1" latinLnBrk="0" hangingPunct="1">
      <a:defRPr sz="2200" kern="1200">
        <a:solidFill>
          <a:schemeClr val="tx1"/>
        </a:solidFill>
        <a:latin typeface="Times New Roman" panose="0202050305040509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chwalbe" initials="k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6699"/>
    <a:srgbClr val="5B53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33" autoAdjust="0"/>
    <p:restoredTop sz="94595" autoAdjust="0"/>
  </p:normalViewPr>
  <p:slideViewPr>
    <p:cSldViewPr showGuides="1">
      <p:cViewPr varScale="1">
        <p:scale>
          <a:sx n="124" d="100"/>
          <a:sy n="124" d="100"/>
        </p:scale>
        <p:origin x="91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5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handoutMaster" Target="handoutMasters/handout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gs" Target="tags/tag1.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nSpc>
                <a:spcPct val="100000"/>
              </a:lnSpc>
              <a:spcBef>
                <a:spcPct val="0"/>
              </a:spcBef>
              <a:buFontTx/>
              <a:buNone/>
              <a:defRPr sz="1200" dirty="0"/>
            </a:lvl1pPr>
          </a:lstStyle>
          <a:p>
            <a:pPr>
              <a:defRPr/>
            </a:pPr>
            <a:endParaRPr lang="en-US" dirty="0"/>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buFontTx/>
              <a:buNone/>
              <a:defRPr sz="1200" dirty="0"/>
            </a:lvl1pPr>
          </a:lstStyle>
          <a:p>
            <a:pPr>
              <a:defRPr/>
            </a:pPr>
            <a:endParaRPr lang="en-US" dirty="0"/>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nSpc>
                <a:spcPct val="100000"/>
              </a:lnSpc>
              <a:spcBef>
                <a:spcPct val="0"/>
              </a:spcBef>
              <a:buFontTx/>
              <a:buNone/>
              <a:defRPr sz="1200" dirty="0"/>
            </a:lvl1pPr>
          </a:lstStyle>
          <a:p>
            <a:pPr>
              <a:defRPr/>
            </a:pPr>
            <a:endParaRPr lang="en-US" dirty="0"/>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lnSpc>
                <a:spcPct val="100000"/>
              </a:lnSpc>
              <a:spcBef>
                <a:spcPct val="0"/>
              </a:spcBef>
              <a:buFontTx/>
              <a:buNone/>
              <a:defRPr sz="1200"/>
            </a:lvl1pPr>
          </a:lstStyle>
          <a:p>
            <a:pPr>
              <a:defRPr/>
            </a:pPr>
            <a:fld id="{4C7AC561-FEF4-4564-B1BB-B4891A40ACD7}" type="slidenum">
              <a:rPr lang="en-US"/>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nSpc>
                <a:spcPct val="100000"/>
              </a:lnSpc>
              <a:spcBef>
                <a:spcPct val="0"/>
              </a:spcBef>
              <a:buFontTx/>
              <a:buNone/>
              <a:defRPr sz="1200" dirty="0"/>
            </a:lvl1pPr>
          </a:lstStyle>
          <a:p>
            <a:pPr>
              <a:defRPr/>
            </a:pPr>
            <a:endParaRPr lang="en-US" dirty="0"/>
          </a:p>
        </p:txBody>
      </p:sp>
      <p:sp>
        <p:nvSpPr>
          <p:cNvPr id="3686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buFontTx/>
              <a:buNone/>
              <a:defRPr sz="1200" dirty="0"/>
            </a:lvl1pPr>
          </a:lstStyle>
          <a:p>
            <a:pPr>
              <a:defRPr/>
            </a:pPr>
            <a:endParaRPr lang="en-US" dirty="0"/>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nSpc>
                <a:spcPct val="100000"/>
              </a:lnSpc>
              <a:spcBef>
                <a:spcPct val="0"/>
              </a:spcBef>
              <a:buFontTx/>
              <a:buNone/>
              <a:defRPr sz="1200" dirty="0"/>
            </a:lvl1pPr>
          </a:lstStyle>
          <a:p>
            <a:pPr>
              <a:defRPr/>
            </a:pPr>
            <a:endParaRPr lang="en-US" dirty="0"/>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lnSpc>
                <a:spcPct val="100000"/>
              </a:lnSpc>
              <a:spcBef>
                <a:spcPct val="0"/>
              </a:spcBef>
              <a:buFontTx/>
              <a:buNone/>
              <a:defRPr sz="1200"/>
            </a:lvl1pPr>
          </a:lstStyle>
          <a:p>
            <a:pPr>
              <a:defRPr/>
            </a:pPr>
            <a:fld id="{D4FD6BFF-8DB4-463C-8B03-99A14BC43E25}" type="slidenum">
              <a:rPr lang="en-US"/>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50305040509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50305040509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p:sp>
      <p:sp>
        <p:nvSpPr>
          <p:cNvPr id="59395" name="Notes Placeholder 2"/>
          <p:cNvSpPr>
            <a:spLocks noGrp="1"/>
          </p:cNvSpPr>
          <p:nvPr>
            <p:ph type="body" idx="1"/>
          </p:nvPr>
        </p:nvSpPr>
        <p:spPr>
          <a:noFill/>
        </p:spPr>
        <p:txBody>
          <a:bodyPr/>
          <a:lstStyle/>
          <a:p>
            <a:pPr eaLnBrk="1" hangingPunct="1"/>
            <a:endParaRPr lang="en-US" dirty="0"/>
          </a:p>
        </p:txBody>
      </p:sp>
      <p:sp>
        <p:nvSpPr>
          <p:cNvPr id="59396" name="Slide Number Placeholder 3"/>
          <p:cNvSpPr>
            <a:spLocks noGrp="1"/>
          </p:cNvSpPr>
          <p:nvPr>
            <p:ph type="sldNum" sz="quarter" idx="5"/>
          </p:nvPr>
        </p:nvSpPr>
        <p:spPr>
          <a:noFill/>
        </p:spPr>
        <p:txBody>
          <a:bodyPr/>
          <a:lstStyle/>
          <a:p>
            <a:fld id="{86EC327F-7E80-4D08-B8B0-0F574A3B94BC}"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6" name="Slide Number Placeholder 5"/>
          <p:cNvSpPr>
            <a:spLocks noGrp="1"/>
          </p:cNvSpPr>
          <p:nvPr>
            <p:ph type="sldNum" sz="quarter" idx="12"/>
          </p:nvPr>
        </p:nvSpPr>
        <p:spPr/>
        <p:txBody>
          <a:bodyPr/>
          <a:lstStyle>
            <a:lvl1pPr>
              <a:defRPr/>
            </a:lvl1pPr>
          </a:lstStyle>
          <a:p>
            <a:pPr>
              <a:defRPr/>
            </a:pPr>
            <a:fld id="{F60968EA-9007-4822-BA5B-1633A4F2287C}" type="slidenum">
              <a:rPr lang="en-US"/>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6" name="Slide Number Placeholder 5"/>
          <p:cNvSpPr>
            <a:spLocks noGrp="1"/>
          </p:cNvSpPr>
          <p:nvPr>
            <p:ph type="sldNum" sz="quarter" idx="12"/>
          </p:nvPr>
        </p:nvSpPr>
        <p:spPr/>
        <p:txBody>
          <a:bodyPr/>
          <a:lstStyle>
            <a:lvl1pPr>
              <a:defRPr/>
            </a:lvl1pPr>
          </a:lstStyle>
          <a:p>
            <a:pPr>
              <a:defRPr/>
            </a:pPr>
            <a:fld id="{0C718841-D471-438C-AFD5-3B29A9E32CE2}"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6" name="Slide Number Placeholder 5"/>
          <p:cNvSpPr>
            <a:spLocks noGrp="1"/>
          </p:cNvSpPr>
          <p:nvPr>
            <p:ph type="sldNum" sz="quarter" idx="12"/>
          </p:nvPr>
        </p:nvSpPr>
        <p:spPr/>
        <p:txBody>
          <a:bodyPr/>
          <a:lstStyle>
            <a:lvl1pPr>
              <a:defRPr/>
            </a:lvl1pPr>
          </a:lstStyle>
          <a:p>
            <a:pPr>
              <a:defRPr/>
            </a:pPr>
            <a:fld id="{B7F7040E-CCEE-43E4-9215-66886D546796}" type="slidenum">
              <a:rPr lang="en-US"/>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grpSp>
        <p:nvGrpSpPr>
          <p:cNvPr id="2" name="Group 15"/>
          <p:cNvGrpSpPr/>
          <p:nvPr/>
        </p:nvGrpSpPr>
        <p:grpSpPr bwMode="auto">
          <a:xfrm>
            <a:off x="-3175" y="4953000"/>
            <a:ext cx="9147175" cy="1911350"/>
            <a:chOff x="-3765" y="4832896"/>
            <a:chExt cx="9147765" cy="2032192"/>
          </a:xfrm>
        </p:grpSpPr>
        <p:sp>
          <p:nvSpPr>
            <p:cNvPr id="6" name="Freeform 5"/>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dirty="0"/>
            </a:p>
          </p:txBody>
        </p:sp>
        <p:sp>
          <p:nvSpPr>
            <p:cNvPr id="7" name="Freeform 6"/>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dirty="0"/>
            </a:p>
          </p:txBody>
        </p:sp>
        <p:sp>
          <p:nvSpPr>
            <p:cNvPr id="8" name="Freeform 7"/>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1" name="Date Placeholder 29"/>
          <p:cNvSpPr>
            <a:spLocks noGrp="1"/>
          </p:cNvSpPr>
          <p:nvPr>
            <p:ph type="dt" sz="half" idx="10"/>
          </p:nvPr>
        </p:nvSpPr>
        <p:spPr/>
        <p:txBody>
          <a:bodyPr/>
          <a:lstStyle>
            <a:lvl1pPr>
              <a:defRPr>
                <a:solidFill>
                  <a:srgbClr val="FFFFFF"/>
                </a:solidFill>
              </a:defRPr>
            </a:lvl1pPr>
          </a:lstStyle>
          <a:p>
            <a:pPr>
              <a:defRPr/>
            </a:pPr>
            <a:endParaRPr lang="en-US" dirty="0"/>
          </a:p>
        </p:txBody>
      </p:sp>
      <p:sp>
        <p:nvSpPr>
          <p:cNvPr id="12" name="Footer Placeholder 18"/>
          <p:cNvSpPr>
            <a:spLocks noGrp="1"/>
          </p:cNvSpPr>
          <p:nvPr>
            <p:ph type="ftr" sz="quarter" idx="11"/>
          </p:nvPr>
        </p:nvSpPr>
        <p:spPr/>
        <p:txBody>
          <a:bodyPr/>
          <a:lstStyle>
            <a:lvl1pPr>
              <a:defRPr>
                <a:solidFill>
                  <a:schemeClr val="accent1">
                    <a:tint val="20000"/>
                  </a:schemeClr>
                </a:solidFill>
              </a:defRPr>
            </a:lvl1pPr>
          </a:lstStyle>
          <a:p>
            <a:pPr>
              <a:defRPr/>
            </a:pPr>
            <a:r>
              <a:rPr lang="en-US" dirty="0"/>
              <a:t>Information Technology Project Management, Seventh Edition</a:t>
            </a:r>
          </a:p>
        </p:txBody>
      </p:sp>
      <p:sp>
        <p:nvSpPr>
          <p:cNvPr id="13" name="Slide Number Placeholder 26"/>
          <p:cNvSpPr>
            <a:spLocks noGrp="1"/>
          </p:cNvSpPr>
          <p:nvPr>
            <p:ph type="sldNum" sz="quarter" idx="12"/>
          </p:nvPr>
        </p:nvSpPr>
        <p:spPr/>
        <p:txBody>
          <a:bodyPr/>
          <a:lstStyle>
            <a:lvl1pPr>
              <a:defRPr>
                <a:solidFill>
                  <a:srgbClr val="FFFFFF"/>
                </a:solidFill>
              </a:defRPr>
            </a:lvl1pPr>
          </a:lstStyle>
          <a:p>
            <a:pPr>
              <a:defRPr/>
            </a:pPr>
            <a:fld id="{B07F9D3B-BD25-4DCF-AF32-D3854EEF4F1D}"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ooter Placeholder 21"/>
          <p:cNvSpPr txBox="1"/>
          <p:nvPr/>
        </p:nvSpPr>
        <p:spPr>
          <a:xfrm>
            <a:off x="5486400" y="6492875"/>
            <a:ext cx="1600200" cy="365125"/>
          </a:xfrm>
          <a:prstGeom prst="rect">
            <a:avLst/>
          </a:prstGeom>
        </p:spPr>
        <p:txBody>
          <a:bodyPr anchor="b"/>
          <a:lstStyle>
            <a:lvl1pPr algn="l">
              <a:buFontTx/>
              <a:buNone/>
              <a:defRPr smtClean="0"/>
            </a:lvl1pPr>
          </a:lstStyle>
          <a:p>
            <a:pPr>
              <a:defRPr/>
            </a:pPr>
            <a:r>
              <a:rPr lang="en-US" sz="1200" dirty="0">
                <a:latin typeface="+mn-lt"/>
              </a:rPr>
              <a:t>Copyright 2014</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rtlCol="0"/>
          <a:lstStyle/>
          <a:p>
            <a:r>
              <a:rPr lang="en-US"/>
              <a:t>Click to edit Master title style</a:t>
            </a:r>
            <a:endParaRPr lang="en-US" dirty="0"/>
          </a:p>
        </p:txBody>
      </p:sp>
      <p:sp>
        <p:nvSpPr>
          <p:cNvPr id="5" name="Footer Placeholder 21"/>
          <p:cNvSpPr>
            <a:spLocks noGrp="1"/>
          </p:cNvSpPr>
          <p:nvPr>
            <p:ph type="ftr" sz="quarter" idx="10"/>
          </p:nvPr>
        </p:nvSpPr>
        <p:spPr>
          <a:xfrm>
            <a:off x="0" y="6492875"/>
            <a:ext cx="2590800" cy="365125"/>
          </a:xfrm>
        </p:spPr>
        <p:txBody>
          <a:bodyPr/>
          <a:lstStyle>
            <a:lvl1pPr algn="l">
              <a:buFontTx/>
              <a:buNone/>
              <a:defRPr sz="1200">
                <a:latin typeface="+mn-lt"/>
              </a:defRPr>
            </a:lvl1pPr>
          </a:lstStyle>
          <a:p>
            <a:pPr>
              <a:defRPr/>
            </a:pPr>
            <a:r>
              <a:rPr lang="en-US" dirty="0"/>
              <a:t>Information Technology Project Management, Seventh Edition</a:t>
            </a:r>
          </a:p>
        </p:txBody>
      </p:sp>
      <p:sp>
        <p:nvSpPr>
          <p:cNvPr id="6" name="Slide Number Placeholder 17"/>
          <p:cNvSpPr>
            <a:spLocks noGrp="1"/>
          </p:cNvSpPr>
          <p:nvPr>
            <p:ph type="sldNum" sz="quarter" idx="11"/>
          </p:nvPr>
        </p:nvSpPr>
        <p:spPr>
          <a:xfrm>
            <a:off x="8588375" y="6492875"/>
            <a:ext cx="555625" cy="365125"/>
          </a:xfrm>
        </p:spPr>
        <p:txBody>
          <a:bodyPr/>
          <a:lstStyle>
            <a:lvl1pPr>
              <a:buFontTx/>
              <a:buNone/>
              <a:defRPr sz="1200">
                <a:latin typeface="+mn-lt"/>
              </a:defRPr>
            </a:lvl1pPr>
          </a:lstStyle>
          <a:p>
            <a:pPr>
              <a:defRPr/>
            </a:pPr>
            <a:fld id="{1F8276A5-8D43-491D-83BE-00FCABAA1517}"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endParaRPr lang="en-US" dirty="0"/>
          </a:p>
        </p:txBody>
      </p:sp>
      <p:sp>
        <p:nvSpPr>
          <p:cNvPr id="7"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8" name="Slide Number Placeholder 5"/>
          <p:cNvSpPr>
            <a:spLocks noGrp="1"/>
          </p:cNvSpPr>
          <p:nvPr>
            <p:ph type="sldNum" sz="quarter" idx="12"/>
          </p:nvPr>
        </p:nvSpPr>
        <p:spPr/>
        <p:txBody>
          <a:bodyPr/>
          <a:lstStyle>
            <a:lvl1pPr>
              <a:defRPr/>
            </a:lvl1pPr>
          </a:lstStyle>
          <a:p>
            <a:pPr>
              <a:defRPr/>
            </a:pPr>
            <a:fld id="{3CDB78CB-3422-490B-B33A-0EFCD59A8AA8}"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7" name="Slide Number Placeholder 6"/>
          <p:cNvSpPr>
            <a:spLocks noGrp="1"/>
          </p:cNvSpPr>
          <p:nvPr>
            <p:ph type="sldNum" sz="quarter" idx="12"/>
          </p:nvPr>
        </p:nvSpPr>
        <p:spPr/>
        <p:txBody>
          <a:bodyPr/>
          <a:lstStyle>
            <a:lvl1pPr>
              <a:defRPr/>
            </a:lvl1pPr>
          </a:lstStyle>
          <a:p>
            <a:pPr>
              <a:defRPr/>
            </a:pPr>
            <a:fld id="{0AD20D06-D837-4474-A924-C0EEF7F63047}"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dirty="0"/>
          </a:p>
        </p:txBody>
      </p:sp>
      <p:sp>
        <p:nvSpPr>
          <p:cNvPr id="8" name="Footer Placeholder 7"/>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9" name="Slide Number Placeholder 8"/>
          <p:cNvSpPr>
            <a:spLocks noGrp="1"/>
          </p:cNvSpPr>
          <p:nvPr>
            <p:ph type="sldNum" sz="quarter" idx="12"/>
          </p:nvPr>
        </p:nvSpPr>
        <p:spPr/>
        <p:txBody>
          <a:bodyPr/>
          <a:lstStyle>
            <a:lvl1pPr>
              <a:defRPr/>
            </a:lvl1pPr>
          </a:lstStyle>
          <a:p>
            <a:pPr>
              <a:defRPr/>
            </a:pPr>
            <a:fld id="{A8C7087B-5585-4BF4-877F-DCE878DD0A5A}"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dirty="0"/>
          </a:p>
        </p:txBody>
      </p:sp>
      <p:sp>
        <p:nvSpPr>
          <p:cNvPr id="4" name="Footer Placeholder 3"/>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5" name="Slide Number Placeholder 4"/>
          <p:cNvSpPr>
            <a:spLocks noGrp="1"/>
          </p:cNvSpPr>
          <p:nvPr>
            <p:ph type="sldNum" sz="quarter" idx="12"/>
          </p:nvPr>
        </p:nvSpPr>
        <p:spPr/>
        <p:txBody>
          <a:bodyPr/>
          <a:lstStyle>
            <a:lvl1pPr>
              <a:defRPr/>
            </a:lvl1pPr>
          </a:lstStyle>
          <a:p>
            <a:pPr>
              <a:defRPr/>
            </a:pPr>
            <a:fld id="{74627A9B-B1EF-4088-9195-D95AFC8BA39B}"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dirty="0"/>
          </a:p>
        </p:txBody>
      </p:sp>
      <p:sp>
        <p:nvSpPr>
          <p:cNvPr id="3" name="Footer Placeholder 21"/>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4" name="Slide Number Placeholder 17"/>
          <p:cNvSpPr>
            <a:spLocks noGrp="1"/>
          </p:cNvSpPr>
          <p:nvPr>
            <p:ph type="sldNum" sz="quarter" idx="12"/>
          </p:nvPr>
        </p:nvSpPr>
        <p:spPr/>
        <p:txBody>
          <a:bodyPr/>
          <a:lstStyle>
            <a:lvl1pPr>
              <a:defRPr/>
            </a:lvl1pPr>
          </a:lstStyle>
          <a:p>
            <a:pPr>
              <a:defRPr/>
            </a:pPr>
            <a:fld id="{192A033E-8EDD-4339-B466-9532F96458E1}"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7" name="Slide Number Placeholder 6"/>
          <p:cNvSpPr>
            <a:spLocks noGrp="1"/>
          </p:cNvSpPr>
          <p:nvPr>
            <p:ph type="sldNum" sz="quarter" idx="12"/>
          </p:nvPr>
        </p:nvSpPr>
        <p:spPr/>
        <p:txBody>
          <a:bodyPr/>
          <a:lstStyle>
            <a:lvl1pPr>
              <a:defRPr/>
            </a:lvl1pPr>
          </a:lstStyle>
          <a:p>
            <a:pPr>
              <a:defRPr/>
            </a:pPr>
            <a:fld id="{749969FD-CB8E-48F9-A41B-0AACA2151B8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6" name="Slide Number Placeholder 5"/>
          <p:cNvSpPr>
            <a:spLocks noGrp="1"/>
          </p:cNvSpPr>
          <p:nvPr>
            <p:ph type="sldNum" sz="quarter" idx="12"/>
          </p:nvPr>
        </p:nvSpPr>
        <p:spPr/>
        <p:txBody>
          <a:bodyPr/>
          <a:lstStyle>
            <a:lvl1pPr>
              <a:defRPr/>
            </a:lvl1pPr>
          </a:lstStyle>
          <a:p>
            <a:pPr>
              <a:defRPr/>
            </a:pPr>
            <a:fld id="{B7B78917-4704-4D78-826B-10DBFDA44206}" type="slidenum">
              <a:rPr lang="en-US"/>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dirty="0"/>
          </a:p>
        </p:txBody>
      </p:sp>
      <p:sp>
        <p:nvSpPr>
          <p:cNvPr id="6" name="Freeform 5"/>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dirty="0"/>
          </a:p>
        </p:txBody>
      </p:sp>
      <p:sp>
        <p:nvSpPr>
          <p:cNvPr id="7" name="Right Triangle 6"/>
          <p:cNvSpPr/>
          <p:nvPr/>
        </p:nvSpPr>
        <p:spPr bwMode="auto">
          <a:xfrm>
            <a:off x="-6042" y="5791253"/>
            <a:ext cx="3402314" cy="1080868"/>
          </a:xfrm>
          <a:prstGeom prst="rtTriangle">
            <a:avLst/>
          </a:pr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415" indent="0" algn="r">
              <a:buNone/>
              <a:defRPr sz="14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lstStyle>
          <a:p>
            <a:pPr lvl="0"/>
            <a:r>
              <a:rPr lang="en-US" noProof="0" dirty="0"/>
              <a:t>Click icon to add picture</a:t>
            </a:r>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lang="en-US"/>
              <a:t>Click to edit Master title style</a:t>
            </a:r>
          </a:p>
        </p:txBody>
      </p:sp>
      <p:sp>
        <p:nvSpPr>
          <p:cNvPr id="11" name="Date Placeholder 4"/>
          <p:cNvSpPr>
            <a:spLocks noGrp="1"/>
          </p:cNvSpPr>
          <p:nvPr>
            <p:ph type="dt" sz="half" idx="10"/>
          </p:nvPr>
        </p:nvSpPr>
        <p:spPr/>
        <p:txBody>
          <a:bodyPr/>
          <a:lstStyle>
            <a:lvl1pPr>
              <a:defRPr>
                <a:solidFill>
                  <a:schemeClr val="tx1"/>
                </a:solidFill>
              </a:defRPr>
            </a:lvl1pPr>
          </a:lstStyle>
          <a:p>
            <a:pPr>
              <a:defRPr/>
            </a:pPr>
            <a:endParaRPr lang="en-US" dirty="0"/>
          </a:p>
        </p:txBody>
      </p:sp>
      <p:sp>
        <p:nvSpPr>
          <p:cNvPr id="12" name="Footer Placeholder 5"/>
          <p:cNvSpPr>
            <a:spLocks noGrp="1"/>
          </p:cNvSpPr>
          <p:nvPr>
            <p:ph type="ftr" sz="quarter" idx="11"/>
          </p:nvPr>
        </p:nvSpPr>
        <p:spPr/>
        <p:txBody>
          <a:bodyPr/>
          <a:lstStyle>
            <a:lvl1pPr>
              <a:defRPr>
                <a:solidFill>
                  <a:schemeClr val="tx1"/>
                </a:solidFill>
              </a:defRPr>
            </a:lvl1pPr>
          </a:lstStyle>
          <a:p>
            <a:pPr>
              <a:defRPr/>
            </a:pPr>
            <a:r>
              <a:rPr lang="en-US" dirty="0"/>
              <a:t>Information Technology Project Management, Seventh Edition</a:t>
            </a:r>
          </a:p>
        </p:txBody>
      </p:sp>
      <p:sp>
        <p:nvSpPr>
          <p:cNvPr id="13" name="Slide Number Placeholder 6"/>
          <p:cNvSpPr>
            <a:spLocks noGrp="1"/>
          </p:cNvSpPr>
          <p:nvPr>
            <p:ph type="sldNum" sz="quarter" idx="12"/>
          </p:nvPr>
        </p:nvSpPr>
        <p:spPr/>
        <p:txBody>
          <a:bodyPr/>
          <a:lstStyle>
            <a:lvl1pPr>
              <a:defRPr>
                <a:solidFill>
                  <a:schemeClr val="tx1"/>
                </a:solidFill>
              </a:defRPr>
            </a:lvl1pPr>
          </a:lstStyle>
          <a:p>
            <a:pPr>
              <a:defRPr/>
            </a:pPr>
            <a:fld id="{F1540E53-27DF-44E5-9BF4-BA90E52A7533}"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6" name="Slide Number Placeholder 17"/>
          <p:cNvSpPr>
            <a:spLocks noGrp="1"/>
          </p:cNvSpPr>
          <p:nvPr>
            <p:ph type="sldNum" sz="quarter" idx="12"/>
          </p:nvPr>
        </p:nvSpPr>
        <p:spPr/>
        <p:txBody>
          <a:bodyPr/>
          <a:lstStyle>
            <a:lvl1pPr>
              <a:defRPr/>
            </a:lvl1pPr>
          </a:lstStyle>
          <a:p>
            <a:pPr>
              <a:defRPr/>
            </a:pPr>
            <a:fld id="{59133165-E992-4DBA-A9ED-59178CD6CF3A}"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6" name="Slide Number Placeholder 17"/>
          <p:cNvSpPr>
            <a:spLocks noGrp="1"/>
          </p:cNvSpPr>
          <p:nvPr>
            <p:ph type="sldNum" sz="quarter" idx="12"/>
          </p:nvPr>
        </p:nvSpPr>
        <p:spPr/>
        <p:txBody>
          <a:bodyPr/>
          <a:lstStyle>
            <a:lvl1pPr>
              <a:defRPr/>
            </a:lvl1pPr>
          </a:lstStyle>
          <a:p>
            <a:pPr>
              <a:defRPr/>
            </a:pPr>
            <a:fld id="{F32F0DD1-7F29-40C4-B5F0-16CFC2F162E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6" name="Slide Number Placeholder 5"/>
          <p:cNvSpPr>
            <a:spLocks noGrp="1"/>
          </p:cNvSpPr>
          <p:nvPr>
            <p:ph type="sldNum" sz="quarter" idx="12"/>
          </p:nvPr>
        </p:nvSpPr>
        <p:spPr/>
        <p:txBody>
          <a:bodyPr/>
          <a:lstStyle>
            <a:lvl1pPr>
              <a:defRPr/>
            </a:lvl1pPr>
          </a:lstStyle>
          <a:p>
            <a:pPr>
              <a:defRPr/>
            </a:pPr>
            <a:fld id="{E35D66CA-A197-4899-8BDB-4E4DE830BA3F}"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7" name="Slide Number Placeholder 5"/>
          <p:cNvSpPr>
            <a:spLocks noGrp="1"/>
          </p:cNvSpPr>
          <p:nvPr>
            <p:ph type="sldNum" sz="quarter" idx="12"/>
          </p:nvPr>
        </p:nvSpPr>
        <p:spPr/>
        <p:txBody>
          <a:bodyPr/>
          <a:lstStyle>
            <a:lvl1pPr>
              <a:defRPr/>
            </a:lvl1pPr>
          </a:lstStyle>
          <a:p>
            <a:pPr>
              <a:defRPr/>
            </a:pPr>
            <a:fld id="{8B1D0A2D-0EE2-44ED-A76D-692680691BFE}"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9" name="Slide Number Placeholder 5"/>
          <p:cNvSpPr>
            <a:spLocks noGrp="1"/>
          </p:cNvSpPr>
          <p:nvPr>
            <p:ph type="sldNum" sz="quarter" idx="12"/>
          </p:nvPr>
        </p:nvSpPr>
        <p:spPr/>
        <p:txBody>
          <a:bodyPr/>
          <a:lstStyle>
            <a:lvl1pPr>
              <a:defRPr/>
            </a:lvl1pPr>
          </a:lstStyle>
          <a:p>
            <a:pPr>
              <a:defRPr/>
            </a:pPr>
            <a:fld id="{5B157F59-2531-410C-9090-B03A8E324DD6}"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5" name="Slide Number Placeholder 5"/>
          <p:cNvSpPr>
            <a:spLocks noGrp="1"/>
          </p:cNvSpPr>
          <p:nvPr>
            <p:ph type="sldNum" sz="quarter" idx="12"/>
          </p:nvPr>
        </p:nvSpPr>
        <p:spPr/>
        <p:txBody>
          <a:bodyPr/>
          <a:lstStyle>
            <a:lvl1pPr>
              <a:defRPr/>
            </a:lvl1pPr>
          </a:lstStyle>
          <a:p>
            <a:pPr>
              <a:defRPr/>
            </a:pPr>
            <a:fld id="{E92F903F-C465-4A59-A758-30804C0EFDDB}"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4" name="Slide Number Placeholder 5"/>
          <p:cNvSpPr>
            <a:spLocks noGrp="1"/>
          </p:cNvSpPr>
          <p:nvPr>
            <p:ph type="sldNum" sz="quarter" idx="12"/>
          </p:nvPr>
        </p:nvSpPr>
        <p:spPr/>
        <p:txBody>
          <a:bodyPr/>
          <a:lstStyle>
            <a:lvl1pPr>
              <a:defRPr/>
            </a:lvl1pPr>
          </a:lstStyle>
          <a:p>
            <a:pPr>
              <a:defRPr/>
            </a:pPr>
            <a:fld id="{C4762DBC-F8F3-4C6E-BA80-15F26F72A805}"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7" name="Slide Number Placeholder 5"/>
          <p:cNvSpPr>
            <a:spLocks noGrp="1"/>
          </p:cNvSpPr>
          <p:nvPr>
            <p:ph type="sldNum" sz="quarter" idx="12"/>
          </p:nvPr>
        </p:nvSpPr>
        <p:spPr/>
        <p:txBody>
          <a:bodyPr/>
          <a:lstStyle>
            <a:lvl1pPr>
              <a:defRPr/>
            </a:lvl1pPr>
          </a:lstStyle>
          <a:p>
            <a:pPr>
              <a:defRPr/>
            </a:pPr>
            <a:fld id="{F9C593FD-BDCF-404E-85EA-10F2C4C4083F}"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Information Technology Project Management, Seventh Edition</a:t>
            </a:r>
          </a:p>
        </p:txBody>
      </p:sp>
      <p:sp>
        <p:nvSpPr>
          <p:cNvPr id="7" name="Slide Number Placeholder 5"/>
          <p:cNvSpPr>
            <a:spLocks noGrp="1"/>
          </p:cNvSpPr>
          <p:nvPr>
            <p:ph type="sldNum" sz="quarter" idx="12"/>
          </p:nvPr>
        </p:nvSpPr>
        <p:spPr/>
        <p:txBody>
          <a:bodyPr/>
          <a:lstStyle>
            <a:lvl1pPr>
              <a:defRPr/>
            </a:lvl1pPr>
          </a:lstStyle>
          <a:p>
            <a:pPr>
              <a:defRPr/>
            </a:pPr>
            <a:fld id="{49269D97-7780-4E3E-B88D-70050D68E3E0}"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lnSpc>
                <a:spcPct val="90000"/>
              </a:lnSpc>
              <a:spcBef>
                <a:spcPct val="20000"/>
              </a:spcBef>
              <a:buFontTx/>
              <a:buChar char="•"/>
              <a:defRPr sz="1200" dirty="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lnSpc>
                <a:spcPct val="90000"/>
              </a:lnSpc>
              <a:spcBef>
                <a:spcPct val="20000"/>
              </a:spcBef>
              <a:buFontTx/>
              <a:buChar char="•"/>
              <a:defRPr sz="1200" dirty="0" smtClean="0">
                <a:solidFill>
                  <a:schemeClr val="tx1">
                    <a:tint val="75000"/>
                  </a:schemeClr>
                </a:solidFill>
              </a:defRPr>
            </a:lvl1pPr>
          </a:lstStyle>
          <a:p>
            <a:pPr>
              <a:defRPr/>
            </a:pPr>
            <a:r>
              <a:rPr lang="en-US" dirty="0"/>
              <a:t>Information Technology Project Management, Seventh Edition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lnSpc>
                <a:spcPct val="90000"/>
              </a:lnSpc>
              <a:spcBef>
                <a:spcPct val="20000"/>
              </a:spcBef>
              <a:buFontTx/>
              <a:buChar char="•"/>
              <a:defRPr sz="1200" smtClean="0">
                <a:solidFill>
                  <a:schemeClr val="tx1">
                    <a:tint val="75000"/>
                  </a:schemeClr>
                </a:solidFill>
              </a:defRPr>
            </a:lvl1pPr>
          </a:lstStyle>
          <a:p>
            <a:pPr>
              <a:defRPr/>
            </a:pPr>
            <a:fld id="{2F11DC2A-2F4E-4F79-A3F5-88DB509F96F8}" type="slidenum">
              <a:rPr lang="en-US"/>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dirty="0"/>
          </a:p>
        </p:txBody>
      </p:sp>
      <p:sp>
        <p:nvSpPr>
          <p:cNvPr id="12" name="Freeform 11"/>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dirty="0"/>
          </a:p>
        </p:txBody>
      </p:sp>
      <p:sp>
        <p:nvSpPr>
          <p:cNvPr id="14" name="Right Triangle 13"/>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lstStyle>
          <a:p>
            <a:pPr>
              <a:defRPr/>
            </a:pPr>
            <a:endParaRPr lang="en-US" dirty="0"/>
          </a:p>
        </p:txBody>
      </p:sp>
      <p:sp>
        <p:nvSpPr>
          <p:cNvPr id="22" name="Footer Placeholder 21"/>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defRPr>
            </a:lvl1pPr>
          </a:lstStyle>
          <a:p>
            <a:pPr>
              <a:defRPr/>
            </a:pPr>
            <a:r>
              <a:rPr lang="en-US" dirty="0"/>
              <a:t>Information Technology Project Management, Seventh Edition</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defRPr>
            </a:lvl1pPr>
          </a:lstStyle>
          <a:p>
            <a:pPr>
              <a:defRPr/>
            </a:pPr>
            <a:fld id="{2F11DC2A-2F4E-4F79-A3F5-88DB509F96F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4100" b="1">
          <a:solidFill>
            <a:schemeClr val="tx2"/>
          </a:solidFill>
          <a:latin typeface="Arial" panose="020B0604020202090204" pitchFamily="34" charset="0"/>
        </a:defRPr>
      </a:lvl2pPr>
      <a:lvl3pPr algn="l" rtl="0" eaLnBrk="1" fontAlgn="base" hangingPunct="1">
        <a:spcBef>
          <a:spcPct val="0"/>
        </a:spcBef>
        <a:spcAft>
          <a:spcPct val="0"/>
        </a:spcAft>
        <a:defRPr sz="4100" b="1">
          <a:solidFill>
            <a:schemeClr val="tx2"/>
          </a:solidFill>
          <a:latin typeface="Arial" panose="020B0604020202090204" pitchFamily="34" charset="0"/>
        </a:defRPr>
      </a:lvl3pPr>
      <a:lvl4pPr algn="l" rtl="0" eaLnBrk="1" fontAlgn="base" hangingPunct="1">
        <a:spcBef>
          <a:spcPct val="0"/>
        </a:spcBef>
        <a:spcAft>
          <a:spcPct val="0"/>
        </a:spcAft>
        <a:defRPr sz="4100" b="1">
          <a:solidFill>
            <a:schemeClr val="tx2"/>
          </a:solidFill>
          <a:latin typeface="Arial" panose="020B0604020202090204" pitchFamily="34" charset="0"/>
        </a:defRPr>
      </a:lvl4pPr>
      <a:lvl5pPr algn="l" rtl="0" eaLnBrk="1" fontAlgn="base" hangingPunct="1">
        <a:spcBef>
          <a:spcPct val="0"/>
        </a:spcBef>
        <a:spcAft>
          <a:spcPct val="0"/>
        </a:spcAft>
        <a:defRPr sz="4100" b="1">
          <a:solidFill>
            <a:schemeClr val="tx2"/>
          </a:solidFill>
          <a:latin typeface="Arial" panose="020B0604020202090204" pitchFamily="34" charset="0"/>
        </a:defRPr>
      </a:lvl5pPr>
      <a:lvl6pPr marL="457200" algn="l" rtl="0" eaLnBrk="1" fontAlgn="base" hangingPunct="1">
        <a:spcBef>
          <a:spcPct val="0"/>
        </a:spcBef>
        <a:spcAft>
          <a:spcPct val="0"/>
        </a:spcAft>
        <a:defRPr sz="4100" b="1">
          <a:solidFill>
            <a:schemeClr val="tx2"/>
          </a:solidFill>
          <a:latin typeface="Lucida Sans Unicode" panose="020B0602030504020204" pitchFamily="34" charset="0"/>
        </a:defRPr>
      </a:lvl6pPr>
      <a:lvl7pPr marL="914400" algn="l" rtl="0" eaLnBrk="1" fontAlgn="base" hangingPunct="1">
        <a:spcBef>
          <a:spcPct val="0"/>
        </a:spcBef>
        <a:spcAft>
          <a:spcPct val="0"/>
        </a:spcAft>
        <a:defRPr sz="4100" b="1">
          <a:solidFill>
            <a:schemeClr val="tx2"/>
          </a:solidFill>
          <a:latin typeface="Lucida Sans Unicode" panose="020B0602030504020204" pitchFamily="34" charset="0"/>
        </a:defRPr>
      </a:lvl7pPr>
      <a:lvl8pPr marL="1371600" algn="l" rtl="0" eaLnBrk="1" fontAlgn="base" hangingPunct="1">
        <a:spcBef>
          <a:spcPct val="0"/>
        </a:spcBef>
        <a:spcAft>
          <a:spcPct val="0"/>
        </a:spcAft>
        <a:defRPr sz="4100" b="1">
          <a:solidFill>
            <a:schemeClr val="tx2"/>
          </a:solidFill>
          <a:latin typeface="Lucida Sans Unicode" panose="020B0602030504020204" pitchFamily="34" charset="0"/>
        </a:defRPr>
      </a:lvl8pPr>
      <a:lvl9pPr marL="1828800" algn="l" rtl="0" eaLnBrk="1" fontAlgn="base" hangingPunct="1">
        <a:spcBef>
          <a:spcPct val="0"/>
        </a:spcBef>
        <a:spcAft>
          <a:spcPct val="0"/>
        </a:spcAft>
        <a:defRPr sz="4100" b="1">
          <a:solidFill>
            <a:schemeClr val="tx2"/>
          </a:solidFill>
          <a:latin typeface="Lucida Sans Unicode" panose="020B0602030504020204" pitchFamily="34" charset="0"/>
        </a:defRPr>
      </a:lvl9pPr>
    </p:titleStyle>
    <p:bodyStyle>
      <a:lvl1pPr marL="365125" indent="-255905" algn="l" rtl="0" eaLnBrk="1" fontAlgn="base" hangingPunct="1">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1" fontAlgn="base" hangingPunct="1">
        <a:spcBef>
          <a:spcPts val="325"/>
        </a:spcBef>
        <a:spcAft>
          <a:spcPct val="0"/>
        </a:spcAft>
        <a:buClr>
          <a:schemeClr val="accent1"/>
        </a:buClr>
        <a:buFont typeface="Verdana" panose="020B0804030504040204" pitchFamily="34" charset="0"/>
        <a:buChar char="◦"/>
        <a:defRPr sz="2300" kern="1200">
          <a:solidFill>
            <a:schemeClr val="tx1"/>
          </a:solidFill>
          <a:latin typeface="+mn-lt"/>
          <a:ea typeface="+mn-ea"/>
          <a:cs typeface="+mn-cs"/>
        </a:defRPr>
      </a:lvl2pPr>
      <a:lvl3pPr marL="859155" indent="-228600" algn="l" rtl="0" eaLnBrk="1" fontAlgn="base" hangingPunct="1">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1" fontAlgn="base" hangingPunct="1">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1" fontAlgn="base" hangingPunct="1">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hyperlink" Target="http://www.pmi.org/" TargetMode="Externa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33400" y="1600200"/>
            <a:ext cx="7772400" cy="1349375"/>
          </a:xfrm>
        </p:spPr>
        <p:txBody>
          <a:bodyPr>
            <a:noAutofit/>
          </a:bodyPr>
          <a:lstStyle/>
          <a:p>
            <a:pPr fontAlgn="auto">
              <a:spcAft>
                <a:spcPts val="0"/>
              </a:spcAft>
              <a:defRPr/>
            </a:pPr>
            <a:r>
              <a:rPr dirty="0">
                <a:effectLst>
                  <a:outerShdw blurRad="38100" dist="38100" dir="2700000" algn="tl">
                    <a:srgbClr val="FFFFFF"/>
                  </a:outerShdw>
                </a:effectLst>
                <a:latin typeface="Arial Rounded MT Bold" panose="020F0704030504030204" pitchFamily="34" charset="0"/>
              </a:rPr>
              <a:t>Chapter 1:</a:t>
            </a:r>
            <a:br>
              <a:rPr dirty="0">
                <a:effectLst>
                  <a:outerShdw blurRad="38100" dist="38100" dir="2700000" algn="tl">
                    <a:srgbClr val="FFFFFF"/>
                  </a:outerShdw>
                </a:effectLst>
                <a:latin typeface="Arial Rounded MT Bold" panose="020F0704030504030204" pitchFamily="34" charset="0"/>
              </a:rPr>
            </a:br>
            <a:r>
              <a:rPr dirty="0">
                <a:effectLst>
                  <a:outerShdw blurRad="38100" dist="38100" dir="2700000" algn="tl">
                    <a:srgbClr val="FFFFFF"/>
                  </a:outerShdw>
                </a:effectLst>
                <a:latin typeface="Arial Rounded MT Bold" panose="020F0704030504030204" pitchFamily="34" charset="0"/>
              </a:rPr>
              <a:t>Introduction to Project Management</a:t>
            </a:r>
          </a:p>
        </p:txBody>
      </p:sp>
      <p:sp>
        <p:nvSpPr>
          <p:cNvPr id="3075" name="Rectangle 3"/>
          <p:cNvSpPr>
            <a:spLocks noChangeArrowheads="1"/>
          </p:cNvSpPr>
          <p:nvPr/>
        </p:nvSpPr>
        <p:spPr bwMode="auto">
          <a:xfrm>
            <a:off x="152400" y="3657600"/>
            <a:ext cx="5791200" cy="1349375"/>
          </a:xfrm>
          <a:prstGeom prst="rect">
            <a:avLst/>
          </a:prstGeom>
          <a:noFill/>
          <a:ln w="9525">
            <a:noFill/>
            <a:miter lim="800000"/>
          </a:ln>
          <a:effectLst/>
        </p:spPr>
        <p:txBody>
          <a:bodyPr/>
          <a:lstStyle/>
          <a:p>
            <a:pPr>
              <a:defRPr/>
            </a:pPr>
            <a:r>
              <a:rPr lang="en-US" sz="2800" b="1" dirty="0">
                <a:solidFill>
                  <a:schemeClr val="tx2"/>
                </a:solidFill>
                <a:effectLst>
                  <a:outerShdw blurRad="38100" dist="38100" dir="2700000" algn="tl">
                    <a:srgbClr val="FFFFFF"/>
                  </a:outerShdw>
                </a:effectLst>
                <a:latin typeface="Arial Rounded MT Bold" panose="020F0704030504030204" pitchFamily="34" charset="0"/>
                <a:ea typeface="+mj-ea"/>
                <a:cs typeface="+mj-cs"/>
              </a:rPr>
              <a:t>Information Technology Project Management, Seventh Edition</a:t>
            </a:r>
          </a:p>
        </p:txBody>
      </p:sp>
      <p:sp>
        <p:nvSpPr>
          <p:cNvPr id="6" name="TextBox 5"/>
          <p:cNvSpPr txBox="1"/>
          <p:nvPr/>
        </p:nvSpPr>
        <p:spPr>
          <a:xfrm>
            <a:off x="304800" y="5791200"/>
            <a:ext cx="4793300" cy="430887"/>
          </a:xfrm>
          <a:prstGeom prst="rect">
            <a:avLst/>
          </a:prstGeom>
          <a:noFill/>
        </p:spPr>
        <p:txBody>
          <a:bodyPr wrap="none" rtlCol="0">
            <a:spAutoFit/>
          </a:bodyPr>
          <a:lstStyle/>
          <a:p>
            <a:r>
              <a:rPr lang="en-US" dirty="0"/>
              <a:t>Note: See the text itself for full citations.</a:t>
            </a:r>
          </a:p>
        </p:txBody>
      </p:sp>
      <p:pic>
        <p:nvPicPr>
          <p:cNvPr id="7" name="Picture 5" descr="Information Technology Project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153" y="3034843"/>
            <a:ext cx="2971800" cy="2971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idx="1"/>
          </p:nvPr>
        </p:nvSpPr>
        <p:spPr>
          <a:xfrm>
            <a:off x="304800" y="1524000"/>
            <a:ext cx="8534400" cy="4257675"/>
          </a:xfrm>
        </p:spPr>
        <p:txBody>
          <a:bodyPr/>
          <a:lstStyle/>
          <a:p>
            <a:pPr>
              <a:spcBef>
                <a:spcPct val="100000"/>
              </a:spcBef>
            </a:pPr>
            <a:r>
              <a:rPr lang="en-US" sz="2400" dirty="0"/>
              <a:t>IT Projects have a terrible track record, as described in the What Went Wrong?</a:t>
            </a:r>
          </a:p>
          <a:p>
            <a:pPr>
              <a:spcBef>
                <a:spcPct val="100000"/>
              </a:spcBef>
            </a:pPr>
            <a:r>
              <a:rPr lang="en-US" sz="2400" dirty="0"/>
              <a:t>A 1995 Standish Group study (CHAOS) found that only </a:t>
            </a:r>
            <a:r>
              <a:rPr lang="en-US" sz="2400" b="1" dirty="0"/>
              <a:t>16.2%</a:t>
            </a:r>
            <a:r>
              <a:rPr lang="en-US" sz="2400" dirty="0"/>
              <a:t> of IT projects were </a:t>
            </a:r>
            <a:r>
              <a:rPr lang="en-US" sz="2400" b="1" dirty="0"/>
              <a:t>successful</a:t>
            </a:r>
            <a:r>
              <a:rPr lang="en-US" sz="2400" dirty="0"/>
              <a:t> in meeting scope, time, and cost goals; over </a:t>
            </a:r>
            <a:r>
              <a:rPr lang="en-US" sz="2400" b="1" dirty="0"/>
              <a:t>31%</a:t>
            </a:r>
            <a:r>
              <a:rPr lang="en-US" sz="2400" dirty="0"/>
              <a:t> of IT projects were </a:t>
            </a:r>
            <a:r>
              <a:rPr lang="en-US" sz="2400" b="1" dirty="0"/>
              <a:t>canceled</a:t>
            </a:r>
            <a:r>
              <a:rPr lang="en-US" sz="2400" dirty="0"/>
              <a:t> before completion</a:t>
            </a:r>
          </a:p>
          <a:p>
            <a:r>
              <a:rPr lang="en-US" sz="2400" dirty="0"/>
              <a:t>A PricewaterhouseCoopers study found that overall half of all projects fail and only </a:t>
            </a:r>
            <a:r>
              <a:rPr lang="en-US" sz="2400" b="1" dirty="0"/>
              <a:t>2.5%</a:t>
            </a:r>
            <a:r>
              <a:rPr lang="en-US" sz="2400" dirty="0"/>
              <a:t> of corporations consistently </a:t>
            </a:r>
            <a:r>
              <a:rPr lang="en-US" sz="2400" b="1" dirty="0"/>
              <a:t>meet their targets</a:t>
            </a:r>
            <a:r>
              <a:rPr lang="en-US" sz="2400" dirty="0"/>
              <a:t> for scope, time, and cost goals for all types of project.</a:t>
            </a:r>
          </a:p>
          <a:p>
            <a:pPr>
              <a:spcBef>
                <a:spcPct val="100000"/>
              </a:spcBef>
            </a:pPr>
            <a:endParaRPr lang="en-US" dirty="0"/>
          </a:p>
          <a:p>
            <a:pPr>
              <a:spcBef>
                <a:spcPct val="100000"/>
              </a:spcBef>
            </a:pPr>
            <a:endParaRPr lang="en-US" dirty="0"/>
          </a:p>
          <a:p>
            <a:pPr>
              <a:spcBef>
                <a:spcPct val="100000"/>
              </a:spcBef>
            </a:pPr>
            <a:endParaRPr lang="en-US" dirty="0"/>
          </a:p>
        </p:txBody>
      </p:sp>
      <p:sp>
        <p:nvSpPr>
          <p:cNvPr id="13314" name="Rectangle 3"/>
          <p:cNvSpPr>
            <a:spLocks noGrp="1" noChangeArrowheads="1"/>
          </p:cNvSpPr>
          <p:nvPr>
            <p:ph type="title"/>
          </p:nvPr>
        </p:nvSpPr>
        <p:spPr>
          <a:xfrm>
            <a:off x="457200" y="274638"/>
            <a:ext cx="8534400" cy="1143000"/>
          </a:xfrm>
        </p:spPr>
        <p:txBody>
          <a:bodyPr lIns="92075" tIns="46038" rIns="92075" bIns="46038">
            <a:normAutofit fontScale="90000"/>
          </a:bodyPr>
          <a:lstStyle/>
          <a:p>
            <a:r>
              <a:rPr lang="en-US" dirty="0"/>
              <a:t>Motivation for Studying Information Technology (IT) Project Management</a:t>
            </a:r>
          </a:p>
        </p:txBody>
      </p:sp>
      <p:sp>
        <p:nvSpPr>
          <p:cNvPr id="13316"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43C0BEFF-1FDE-409A-9666-3DA8F0E73CEA}" type="slidenum">
              <a:rPr lang="en-US"/>
              <a:t>10</a:t>
            </a:fld>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100</a:t>
            </a:fld>
            <a:endParaRPr lang="en-US" dirty="0"/>
          </a:p>
        </p:txBody>
      </p:sp>
      <p:sp>
        <p:nvSpPr>
          <p:cNvPr id="7" name="文本框 6"/>
          <p:cNvSpPr txBox="1"/>
          <p:nvPr/>
        </p:nvSpPr>
        <p:spPr>
          <a:xfrm>
            <a:off x="762000" y="1417638"/>
            <a:ext cx="8153400" cy="2246769"/>
          </a:xfrm>
          <a:prstGeom prst="rect">
            <a:avLst/>
          </a:prstGeom>
          <a:noFill/>
        </p:spPr>
        <p:txBody>
          <a:bodyPr wrap="square">
            <a:spAutoFit/>
          </a:bodyPr>
          <a:lstStyle/>
          <a:p>
            <a:r>
              <a:rPr lang="en-US" altLang="zh-CN" sz="2800" dirty="0"/>
              <a:t>10</a:t>
            </a:r>
            <a:r>
              <a:rPr lang="zh-CN" altLang="en-US" sz="2800" dirty="0"/>
              <a:t>、</a:t>
            </a:r>
            <a:r>
              <a:rPr lang="en-US" altLang="zh-CN" sz="2800" dirty="0"/>
              <a:t>PMI</a:t>
            </a:r>
            <a:r>
              <a:rPr lang="zh-CN" altLang="en-US" sz="2800" dirty="0"/>
              <a:t>提供的流行的认证项目之一叫</a:t>
            </a:r>
            <a:r>
              <a:rPr lang="en-US" altLang="zh-CN" sz="2800" dirty="0"/>
              <a:t>_</a:t>
            </a:r>
            <a:r>
              <a:rPr lang="zh-CN" altLang="en-US" sz="2800" dirty="0"/>
              <a:t>。</a:t>
            </a:r>
            <a:endParaRPr lang="en-US" altLang="zh-CN" sz="2800" dirty="0"/>
          </a:p>
          <a:p>
            <a:r>
              <a:rPr lang="en-US" altLang="zh-CN" sz="2800" dirty="0"/>
              <a:t>A.CPM</a:t>
            </a:r>
          </a:p>
          <a:p>
            <a:r>
              <a:rPr lang="en-US" altLang="zh-CN" sz="2800" dirty="0"/>
              <a:t>B.PMP</a:t>
            </a:r>
          </a:p>
          <a:p>
            <a:r>
              <a:rPr lang="en-US" altLang="zh-CN" sz="2800" dirty="0"/>
              <a:t>C.PME</a:t>
            </a:r>
          </a:p>
          <a:p>
            <a:r>
              <a:rPr lang="en-US" altLang="zh-CN" sz="2800" dirty="0"/>
              <a:t>D.PMM</a:t>
            </a:r>
            <a:endParaRPr lang="zh-CN" altLang="en-US" sz="2800" dirty="0"/>
          </a:p>
        </p:txBody>
      </p:sp>
      <p:sp>
        <p:nvSpPr>
          <p:cNvPr id="6" name="文本框 5"/>
          <p:cNvSpPr txBox="1"/>
          <p:nvPr/>
        </p:nvSpPr>
        <p:spPr>
          <a:xfrm>
            <a:off x="2453287" y="3241885"/>
            <a:ext cx="3884397" cy="369332"/>
          </a:xfrm>
          <a:prstGeom prst="rect">
            <a:avLst/>
          </a:prstGeom>
          <a:noFill/>
        </p:spPr>
        <p:txBody>
          <a:bodyPr wrap="none" rtlCol="0">
            <a:spAutoFit/>
          </a:bodyPr>
          <a:lstStyle/>
          <a:p>
            <a:r>
              <a:rPr lang="en-US" altLang="zh-CN" sz="1800" dirty="0"/>
              <a:t>PMP: Project Management Professional</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讨论题</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101</a:t>
            </a:fld>
            <a:endParaRPr lang="en-US" dirty="0"/>
          </a:p>
        </p:txBody>
      </p:sp>
      <p:sp>
        <p:nvSpPr>
          <p:cNvPr id="7" name="文本框 6"/>
          <p:cNvSpPr txBox="1"/>
          <p:nvPr/>
        </p:nvSpPr>
        <p:spPr>
          <a:xfrm>
            <a:off x="762000" y="1417638"/>
            <a:ext cx="8153400" cy="1815882"/>
          </a:xfrm>
          <a:prstGeom prst="rect">
            <a:avLst/>
          </a:prstGeom>
          <a:noFill/>
        </p:spPr>
        <p:txBody>
          <a:bodyPr wrap="square">
            <a:spAutoFit/>
          </a:bodyPr>
          <a:lstStyle/>
          <a:p>
            <a:r>
              <a:rPr lang="en-US" altLang="zh-CN" sz="2800" dirty="0"/>
              <a:t>1</a:t>
            </a:r>
            <a:r>
              <a:rPr lang="zh-CN" altLang="en-US" sz="2800" dirty="0"/>
              <a:t>、项目的属性</a:t>
            </a:r>
            <a:endParaRPr lang="en-US" altLang="zh-CN" sz="2800" dirty="0"/>
          </a:p>
          <a:p>
            <a:r>
              <a:rPr lang="en-US" altLang="zh-CN" sz="2800" dirty="0"/>
              <a:t>2</a:t>
            </a:r>
            <a:r>
              <a:rPr lang="zh-CN" altLang="en-US" sz="2800" dirty="0"/>
              <a:t>、项目的三项约束</a:t>
            </a:r>
            <a:endParaRPr lang="en-US" altLang="zh-CN" sz="2800" dirty="0"/>
          </a:p>
          <a:p>
            <a:r>
              <a:rPr lang="en-US" altLang="zh-CN" sz="2800" dirty="0"/>
              <a:t>3</a:t>
            </a:r>
            <a:r>
              <a:rPr lang="zh-CN" altLang="en-US" sz="2800" dirty="0"/>
              <a:t>、项目管理的十大知识域</a:t>
            </a:r>
            <a:endParaRPr lang="en-US" altLang="zh-CN" sz="2800" dirty="0"/>
          </a:p>
          <a:p>
            <a:r>
              <a:rPr lang="en-US" altLang="zh-CN" sz="2800" dirty="0"/>
              <a:t>4</a:t>
            </a:r>
            <a:r>
              <a:rPr lang="zh-CN" altLang="en-US" sz="2800" dirty="0"/>
              <a:t>、三个基本的</a:t>
            </a:r>
            <a:r>
              <a:rPr lang="en-US" altLang="zh-CN" sz="2800" dirty="0"/>
              <a:t>IT</a:t>
            </a:r>
            <a:r>
              <a:rPr lang="zh-CN" altLang="en-US" sz="2800" dirty="0"/>
              <a:t>项目组合种类</a:t>
            </a:r>
            <a:endParaRPr lang="en-US" altLang="zh-CN" sz="28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讨论题</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102</a:t>
            </a:fld>
            <a:endParaRPr lang="en-US" dirty="0"/>
          </a:p>
        </p:txBody>
      </p:sp>
      <p:sp>
        <p:nvSpPr>
          <p:cNvPr id="7" name="文本框 6"/>
          <p:cNvSpPr txBox="1"/>
          <p:nvPr/>
        </p:nvSpPr>
        <p:spPr>
          <a:xfrm>
            <a:off x="762000" y="1417638"/>
            <a:ext cx="8153400" cy="523220"/>
          </a:xfrm>
          <a:prstGeom prst="rect">
            <a:avLst/>
          </a:prstGeom>
          <a:noFill/>
        </p:spPr>
        <p:txBody>
          <a:bodyPr wrap="square">
            <a:spAutoFit/>
          </a:bodyPr>
          <a:lstStyle/>
          <a:p>
            <a:r>
              <a:rPr lang="en-US" altLang="zh-CN" sz="2800" dirty="0"/>
              <a:t>1</a:t>
            </a:r>
            <a:r>
              <a:rPr lang="zh-CN" altLang="en-US" sz="2800" dirty="0"/>
              <a:t>、项目的属性</a:t>
            </a:r>
            <a:endParaRPr lang="en-US" altLang="zh-CN" sz="2800" dirty="0"/>
          </a:p>
        </p:txBody>
      </p:sp>
      <p:sp>
        <p:nvSpPr>
          <p:cNvPr id="2" name="文本框 1"/>
          <p:cNvSpPr txBox="1"/>
          <p:nvPr/>
        </p:nvSpPr>
        <p:spPr>
          <a:xfrm>
            <a:off x="747293" y="2037418"/>
            <a:ext cx="8153400" cy="2677656"/>
          </a:xfrm>
          <a:prstGeom prst="rect">
            <a:avLst/>
          </a:prstGeom>
          <a:noFill/>
        </p:spPr>
        <p:txBody>
          <a:bodyPr wrap="square">
            <a:spAutoFit/>
          </a:bodyPr>
          <a:lstStyle/>
          <a:p>
            <a:r>
              <a:rPr lang="zh-CN" altLang="en-US" sz="2800" dirty="0"/>
              <a:t>项目有一个特定的目的</a:t>
            </a:r>
            <a:endParaRPr lang="en-US" altLang="zh-CN" sz="2800" dirty="0"/>
          </a:p>
          <a:p>
            <a:r>
              <a:rPr lang="zh-CN" altLang="en-US" sz="2800" dirty="0"/>
              <a:t>项目是临时性的</a:t>
            </a:r>
            <a:endParaRPr lang="en-US" altLang="zh-CN" sz="2800" dirty="0"/>
          </a:p>
          <a:p>
            <a:r>
              <a:rPr lang="zh-CN" altLang="en-US" sz="2800" dirty="0"/>
              <a:t>项目是通过不断完善细节而逐步开展的</a:t>
            </a:r>
            <a:endParaRPr lang="en-US" altLang="zh-CN" sz="2800" dirty="0"/>
          </a:p>
          <a:p>
            <a:r>
              <a:rPr lang="zh-CN" altLang="en-US" sz="2800" dirty="0"/>
              <a:t>项目通常需要来自不同领域的资源</a:t>
            </a:r>
            <a:endParaRPr lang="en-US" altLang="zh-CN" sz="2800" dirty="0"/>
          </a:p>
          <a:p>
            <a:r>
              <a:rPr lang="zh-CN" altLang="en-US" sz="2800" dirty="0"/>
              <a:t>项目应有一个主要客户或发起人</a:t>
            </a:r>
            <a:endParaRPr lang="en-US" altLang="zh-CN" sz="2800" dirty="0"/>
          </a:p>
          <a:p>
            <a:r>
              <a:rPr lang="zh-CN" altLang="en-US" sz="2800" dirty="0"/>
              <a:t>项目含有不确定性</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讨论题</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103</a:t>
            </a:fld>
            <a:endParaRPr lang="en-US" dirty="0"/>
          </a:p>
        </p:txBody>
      </p:sp>
      <p:sp>
        <p:nvSpPr>
          <p:cNvPr id="7" name="文本框 6"/>
          <p:cNvSpPr txBox="1"/>
          <p:nvPr/>
        </p:nvSpPr>
        <p:spPr>
          <a:xfrm>
            <a:off x="762000" y="1417638"/>
            <a:ext cx="8153400" cy="523220"/>
          </a:xfrm>
          <a:prstGeom prst="rect">
            <a:avLst/>
          </a:prstGeom>
          <a:noFill/>
        </p:spPr>
        <p:txBody>
          <a:bodyPr wrap="square">
            <a:spAutoFit/>
          </a:bodyPr>
          <a:lstStyle/>
          <a:p>
            <a:r>
              <a:rPr lang="en-US" altLang="zh-CN" sz="2800" dirty="0"/>
              <a:t>2</a:t>
            </a:r>
            <a:r>
              <a:rPr lang="zh-CN" altLang="en-US" sz="2800" dirty="0"/>
              <a:t>、项目的三项约束</a:t>
            </a:r>
            <a:endParaRPr lang="en-US" altLang="zh-CN" sz="2800" dirty="0"/>
          </a:p>
        </p:txBody>
      </p:sp>
      <p:sp>
        <p:nvSpPr>
          <p:cNvPr id="2" name="文本框 1"/>
          <p:cNvSpPr txBox="1"/>
          <p:nvPr/>
        </p:nvSpPr>
        <p:spPr>
          <a:xfrm>
            <a:off x="747293" y="2037418"/>
            <a:ext cx="8153400" cy="1384995"/>
          </a:xfrm>
          <a:prstGeom prst="rect">
            <a:avLst/>
          </a:prstGeom>
          <a:noFill/>
        </p:spPr>
        <p:txBody>
          <a:bodyPr wrap="square">
            <a:spAutoFit/>
          </a:bodyPr>
          <a:lstStyle/>
          <a:p>
            <a:r>
              <a:rPr lang="zh-CN" altLang="en-US" sz="2800" dirty="0"/>
              <a:t>范围约束</a:t>
            </a:r>
            <a:endParaRPr lang="en-US" altLang="zh-CN" sz="2800" dirty="0"/>
          </a:p>
          <a:p>
            <a:r>
              <a:rPr lang="zh-CN" altLang="en-US" sz="2800" dirty="0"/>
              <a:t>时间约束</a:t>
            </a:r>
            <a:endParaRPr lang="en-US" altLang="zh-CN" sz="2800" dirty="0"/>
          </a:p>
          <a:p>
            <a:r>
              <a:rPr lang="zh-CN" altLang="en-US" sz="2800" dirty="0"/>
              <a:t>成本约束</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讨论题</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104</a:t>
            </a:fld>
            <a:endParaRPr lang="en-US" dirty="0"/>
          </a:p>
        </p:txBody>
      </p:sp>
      <p:sp>
        <p:nvSpPr>
          <p:cNvPr id="7" name="文本框 6"/>
          <p:cNvSpPr txBox="1"/>
          <p:nvPr/>
        </p:nvSpPr>
        <p:spPr>
          <a:xfrm>
            <a:off x="762000" y="1417638"/>
            <a:ext cx="8153400" cy="954107"/>
          </a:xfrm>
          <a:prstGeom prst="rect">
            <a:avLst/>
          </a:prstGeom>
          <a:noFill/>
        </p:spPr>
        <p:txBody>
          <a:bodyPr wrap="square">
            <a:spAutoFit/>
          </a:bodyPr>
          <a:lstStyle/>
          <a:p>
            <a:r>
              <a:rPr lang="en-US" altLang="zh-CN" sz="2800" dirty="0"/>
              <a:t>3</a:t>
            </a:r>
            <a:r>
              <a:rPr lang="zh-CN" altLang="en-US" sz="2800" dirty="0"/>
              <a:t>、项目管理的十大知识域</a:t>
            </a:r>
            <a:endParaRPr lang="en-US" altLang="zh-CN" sz="2800" dirty="0"/>
          </a:p>
          <a:p>
            <a:endParaRPr lang="en-US" altLang="zh-CN" sz="2800" dirty="0"/>
          </a:p>
        </p:txBody>
      </p:sp>
      <p:sp>
        <p:nvSpPr>
          <p:cNvPr id="2" name="文本框 1"/>
          <p:cNvSpPr txBox="1"/>
          <p:nvPr/>
        </p:nvSpPr>
        <p:spPr>
          <a:xfrm>
            <a:off x="747293" y="2037418"/>
            <a:ext cx="8153400" cy="4524315"/>
          </a:xfrm>
          <a:prstGeom prst="rect">
            <a:avLst/>
          </a:prstGeom>
          <a:noFill/>
        </p:spPr>
        <p:txBody>
          <a:bodyPr wrap="square">
            <a:spAutoFit/>
          </a:bodyPr>
          <a:lstStyle/>
          <a:p>
            <a:r>
              <a:rPr lang="zh-CN" altLang="en-US" sz="2400" dirty="0"/>
              <a:t>项目整体管理</a:t>
            </a:r>
            <a:endParaRPr lang="en-US" altLang="zh-CN" sz="2400" dirty="0"/>
          </a:p>
          <a:p>
            <a:r>
              <a:rPr lang="zh-CN" altLang="en-US" sz="2400" dirty="0"/>
              <a:t>项目范围管理</a:t>
            </a:r>
            <a:endParaRPr lang="en-US" altLang="zh-CN" sz="2400" dirty="0"/>
          </a:p>
          <a:p>
            <a:r>
              <a:rPr lang="zh-CN" altLang="en-US" sz="2400" dirty="0"/>
              <a:t>项目时间管理</a:t>
            </a:r>
            <a:endParaRPr lang="en-US" altLang="zh-CN" sz="2400" dirty="0"/>
          </a:p>
          <a:p>
            <a:r>
              <a:rPr lang="zh-CN" altLang="en-US" sz="2400" dirty="0"/>
              <a:t>项目成本管理</a:t>
            </a:r>
            <a:endParaRPr lang="en-US" altLang="zh-CN" sz="2400" dirty="0"/>
          </a:p>
          <a:p>
            <a:r>
              <a:rPr lang="zh-CN" altLang="en-US" sz="2400" dirty="0"/>
              <a:t>项目质量管理</a:t>
            </a:r>
            <a:endParaRPr lang="en-US" altLang="zh-CN" sz="2400" dirty="0"/>
          </a:p>
          <a:p>
            <a:r>
              <a:rPr lang="zh-CN" altLang="en-US" sz="2400" dirty="0"/>
              <a:t>项目人力资源管理</a:t>
            </a:r>
            <a:endParaRPr lang="en-US" altLang="zh-CN" sz="2400" dirty="0"/>
          </a:p>
          <a:p>
            <a:r>
              <a:rPr lang="zh-CN" altLang="en-US" sz="2400" dirty="0"/>
              <a:t>项目沟通管理</a:t>
            </a:r>
            <a:endParaRPr lang="en-US" altLang="zh-CN" sz="2400" dirty="0"/>
          </a:p>
          <a:p>
            <a:r>
              <a:rPr lang="zh-CN" altLang="en-US" sz="2400" dirty="0"/>
              <a:t>项目风险管理</a:t>
            </a:r>
            <a:endParaRPr lang="en-US" altLang="zh-CN" sz="2400" dirty="0"/>
          </a:p>
          <a:p>
            <a:r>
              <a:rPr lang="zh-CN" altLang="en-US" sz="2400" dirty="0"/>
              <a:t>项目采购管理</a:t>
            </a:r>
            <a:endParaRPr lang="en-US" altLang="zh-CN" sz="2400" dirty="0"/>
          </a:p>
          <a:p>
            <a:r>
              <a:rPr lang="zh-CN" altLang="en-US" sz="2400" dirty="0"/>
              <a:t>项目干系人管理</a:t>
            </a:r>
            <a:endParaRPr lang="en-US" altLang="zh-CN" sz="2400" dirty="0"/>
          </a:p>
          <a:p>
            <a:endParaRPr lang="en-US" altLang="zh-CN" sz="2400" dirty="0"/>
          </a:p>
          <a:p>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讨论题</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105</a:t>
            </a:fld>
            <a:endParaRPr lang="en-US" dirty="0"/>
          </a:p>
        </p:txBody>
      </p:sp>
      <p:sp>
        <p:nvSpPr>
          <p:cNvPr id="7" name="文本框 6"/>
          <p:cNvSpPr txBox="1"/>
          <p:nvPr/>
        </p:nvSpPr>
        <p:spPr>
          <a:xfrm>
            <a:off x="762000" y="1417638"/>
            <a:ext cx="8153400" cy="523220"/>
          </a:xfrm>
          <a:prstGeom prst="rect">
            <a:avLst/>
          </a:prstGeom>
          <a:noFill/>
        </p:spPr>
        <p:txBody>
          <a:bodyPr wrap="square">
            <a:spAutoFit/>
          </a:bodyPr>
          <a:lstStyle/>
          <a:p>
            <a:r>
              <a:rPr lang="en-US" altLang="zh-CN" sz="2800" dirty="0"/>
              <a:t>4</a:t>
            </a:r>
            <a:r>
              <a:rPr lang="zh-CN" altLang="en-US" sz="2800" dirty="0"/>
              <a:t>、三个基本的</a:t>
            </a:r>
            <a:r>
              <a:rPr lang="en-US" altLang="zh-CN" sz="2800" dirty="0"/>
              <a:t>IT</a:t>
            </a:r>
            <a:r>
              <a:rPr lang="zh-CN" altLang="en-US" sz="2800" dirty="0"/>
              <a:t>项目组合种类</a:t>
            </a:r>
            <a:endParaRPr lang="en-US" altLang="zh-CN" sz="2800" dirty="0"/>
          </a:p>
        </p:txBody>
      </p:sp>
      <p:sp>
        <p:nvSpPr>
          <p:cNvPr id="2" name="文本框 1"/>
          <p:cNvSpPr txBox="1"/>
          <p:nvPr/>
        </p:nvSpPr>
        <p:spPr>
          <a:xfrm>
            <a:off x="747293" y="2037418"/>
            <a:ext cx="8153400" cy="1200329"/>
          </a:xfrm>
          <a:prstGeom prst="rect">
            <a:avLst/>
          </a:prstGeom>
          <a:noFill/>
        </p:spPr>
        <p:txBody>
          <a:bodyPr wrap="square">
            <a:spAutoFit/>
          </a:bodyPr>
          <a:lstStyle/>
          <a:p>
            <a:r>
              <a:rPr lang="zh-CN" altLang="en-US" sz="2400" dirty="0"/>
              <a:t>冒险类项目</a:t>
            </a:r>
            <a:endParaRPr lang="en-US" altLang="zh-CN" sz="2400" dirty="0"/>
          </a:p>
          <a:p>
            <a:r>
              <a:rPr lang="zh-CN" altLang="en-US" sz="2400" dirty="0"/>
              <a:t>成长类项目</a:t>
            </a:r>
            <a:endParaRPr lang="en-US" altLang="zh-CN" sz="2400" dirty="0"/>
          </a:p>
          <a:p>
            <a:r>
              <a:rPr lang="zh-CN" altLang="en-US" sz="2400" dirty="0"/>
              <a:t>核心类项目</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11</a:t>
            </a:fld>
            <a:endParaRPr lang="en-US" dirty="0"/>
          </a:p>
        </p:txBody>
      </p:sp>
      <p:pic>
        <p:nvPicPr>
          <p:cNvPr id="6" name="图片 5"/>
          <p:cNvPicPr>
            <a:picLocks noChangeAspect="1"/>
          </p:cNvPicPr>
          <p:nvPr/>
        </p:nvPicPr>
        <p:blipFill>
          <a:blip r:embed="rId2"/>
          <a:stretch>
            <a:fillRect/>
          </a:stretch>
        </p:blipFill>
        <p:spPr>
          <a:xfrm>
            <a:off x="0" y="1105037"/>
            <a:ext cx="9144000" cy="46479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533400" y="1371600"/>
            <a:ext cx="8229600" cy="4491038"/>
          </a:xfrm>
        </p:spPr>
        <p:txBody>
          <a:bodyPr/>
          <a:lstStyle/>
          <a:p>
            <a:pPr>
              <a:lnSpc>
                <a:spcPct val="90000"/>
              </a:lnSpc>
            </a:pPr>
            <a:r>
              <a:rPr lang="en-US" dirty="0"/>
              <a:t>Better control of financial, physical, and human resources</a:t>
            </a:r>
          </a:p>
          <a:p>
            <a:pPr>
              <a:lnSpc>
                <a:spcPct val="90000"/>
              </a:lnSpc>
            </a:pPr>
            <a:r>
              <a:rPr lang="en-US" dirty="0"/>
              <a:t>Improved customer relations</a:t>
            </a:r>
          </a:p>
          <a:p>
            <a:pPr>
              <a:lnSpc>
                <a:spcPct val="90000"/>
              </a:lnSpc>
            </a:pPr>
            <a:r>
              <a:rPr lang="en-US" dirty="0"/>
              <a:t>Shorter development times</a:t>
            </a:r>
          </a:p>
          <a:p>
            <a:pPr>
              <a:lnSpc>
                <a:spcPct val="90000"/>
              </a:lnSpc>
            </a:pPr>
            <a:r>
              <a:rPr lang="en-US" dirty="0"/>
              <a:t>Lower costs</a:t>
            </a:r>
          </a:p>
          <a:p>
            <a:pPr>
              <a:lnSpc>
                <a:spcPct val="90000"/>
              </a:lnSpc>
            </a:pPr>
            <a:r>
              <a:rPr lang="en-US" dirty="0"/>
              <a:t>Higher quality and increased reliability</a:t>
            </a:r>
          </a:p>
          <a:p>
            <a:pPr>
              <a:lnSpc>
                <a:spcPct val="90000"/>
              </a:lnSpc>
            </a:pPr>
            <a:r>
              <a:rPr lang="en-US" dirty="0"/>
              <a:t>Higher profit margins</a:t>
            </a:r>
          </a:p>
          <a:p>
            <a:pPr>
              <a:lnSpc>
                <a:spcPct val="90000"/>
              </a:lnSpc>
            </a:pPr>
            <a:r>
              <a:rPr lang="en-US" dirty="0"/>
              <a:t>Improved productivity</a:t>
            </a:r>
          </a:p>
          <a:p>
            <a:pPr>
              <a:lnSpc>
                <a:spcPct val="90000"/>
              </a:lnSpc>
            </a:pPr>
            <a:r>
              <a:rPr lang="en-US" dirty="0"/>
              <a:t>Better internal coordination</a:t>
            </a:r>
          </a:p>
          <a:p>
            <a:pPr>
              <a:lnSpc>
                <a:spcPct val="90000"/>
              </a:lnSpc>
            </a:pPr>
            <a:r>
              <a:rPr lang="en-US" dirty="0"/>
              <a:t>Higher worker morale</a:t>
            </a:r>
          </a:p>
        </p:txBody>
      </p:sp>
      <p:sp>
        <p:nvSpPr>
          <p:cNvPr id="14338" name="Rectangle 2"/>
          <p:cNvSpPr>
            <a:spLocks noGrp="1" noChangeArrowheads="1"/>
          </p:cNvSpPr>
          <p:nvPr>
            <p:ph type="title"/>
          </p:nvPr>
        </p:nvSpPr>
        <p:spPr/>
        <p:txBody>
          <a:bodyPr>
            <a:normAutofit fontScale="90000"/>
          </a:bodyPr>
          <a:lstStyle/>
          <a:p>
            <a:r>
              <a:rPr lang="en-US" dirty="0"/>
              <a:t>Advantages of Using Formal </a:t>
            </a:r>
            <a:br>
              <a:rPr lang="en-US" dirty="0"/>
            </a:br>
            <a:r>
              <a:rPr lang="en-US" dirty="0"/>
              <a:t>Project Management</a:t>
            </a:r>
          </a:p>
        </p:txBody>
      </p:sp>
      <p:sp>
        <p:nvSpPr>
          <p:cNvPr id="14340"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B0AEDFFD-3775-45BD-99D6-93EB591C4326}" type="slidenum">
              <a:rPr lang="en-US"/>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533400" y="1676400"/>
            <a:ext cx="8001000" cy="4495800"/>
          </a:xfrm>
        </p:spPr>
        <p:txBody>
          <a:bodyPr/>
          <a:lstStyle/>
          <a:p>
            <a:pPr>
              <a:spcBef>
                <a:spcPct val="70000"/>
              </a:spcBef>
            </a:pPr>
            <a:r>
              <a:rPr lang="en-US" dirty="0"/>
              <a:t>A </a:t>
            </a:r>
            <a:r>
              <a:rPr lang="en-US" b="1" dirty="0"/>
              <a:t>project</a:t>
            </a:r>
            <a:r>
              <a:rPr lang="en-US" dirty="0"/>
              <a:t> is “a temporary endeavor undertaken to create a unique product, service, or result” (PMBOK</a:t>
            </a:r>
            <a:r>
              <a:rPr lang="en-US" dirty="0">
                <a:cs typeface="Times New Roman" panose="02020503050405090304" pitchFamily="18" charset="0"/>
              </a:rPr>
              <a:t>® Guide, Fifth Edition, 2012)</a:t>
            </a:r>
          </a:p>
          <a:p>
            <a:pPr>
              <a:spcBef>
                <a:spcPct val="70000"/>
              </a:spcBef>
            </a:pPr>
            <a:r>
              <a:rPr lang="en-US" dirty="0"/>
              <a:t>Operations is work done to sustain the business</a:t>
            </a:r>
          </a:p>
          <a:p>
            <a:pPr>
              <a:spcBef>
                <a:spcPct val="70000"/>
              </a:spcBef>
            </a:pPr>
            <a:r>
              <a:rPr lang="en-US" dirty="0"/>
              <a:t>Projects end when their objectives have been reached or the project has been terminated</a:t>
            </a:r>
          </a:p>
          <a:p>
            <a:pPr>
              <a:spcBef>
                <a:spcPct val="70000"/>
              </a:spcBef>
            </a:pPr>
            <a:r>
              <a:rPr lang="en-US" dirty="0"/>
              <a:t>Projects can be large or small and take a short or long time to complete</a:t>
            </a:r>
          </a:p>
        </p:txBody>
      </p:sp>
      <p:sp>
        <p:nvSpPr>
          <p:cNvPr id="15362" name="Rectangle 2"/>
          <p:cNvSpPr>
            <a:spLocks noGrp="1" noChangeArrowheads="1"/>
          </p:cNvSpPr>
          <p:nvPr>
            <p:ph type="title"/>
          </p:nvPr>
        </p:nvSpPr>
        <p:spPr/>
        <p:txBody>
          <a:bodyPr/>
          <a:lstStyle/>
          <a:p>
            <a:r>
              <a:rPr lang="en-US" dirty="0"/>
              <a:t>What Is a Project?</a:t>
            </a:r>
          </a:p>
        </p:txBody>
      </p:sp>
      <p:sp>
        <p:nvSpPr>
          <p:cNvPr id="1536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D14B9082-BFFD-400A-AEF4-D17F273F5D00}" type="slidenum">
              <a:rPr lang="en-US"/>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上课</a:t>
            </a:r>
            <a:endParaRPr lang="en-US" altLang="zh-CN" dirty="0"/>
          </a:p>
          <a:p>
            <a:r>
              <a:rPr lang="zh-CN" altLang="en-US" dirty="0"/>
              <a:t>野餐活动</a:t>
            </a:r>
            <a:endParaRPr lang="en-US" altLang="zh-CN" dirty="0"/>
          </a:p>
          <a:p>
            <a:r>
              <a:rPr lang="zh-CN" altLang="en-US" dirty="0"/>
              <a:t>集体婚礼</a:t>
            </a:r>
            <a:endParaRPr lang="en-US" altLang="zh-CN" dirty="0"/>
          </a:p>
          <a:p>
            <a:r>
              <a:rPr lang="zh-CN" altLang="en-US" dirty="0"/>
              <a:t>保安巡更</a:t>
            </a:r>
            <a:endParaRPr lang="en-US" altLang="zh-CN" dirty="0"/>
          </a:p>
          <a:p>
            <a:r>
              <a:rPr lang="zh-CN" altLang="en-US" dirty="0"/>
              <a:t>开发操作系统</a:t>
            </a:r>
            <a:endParaRPr lang="en-US" altLang="zh-CN" dirty="0"/>
          </a:p>
          <a:p>
            <a:r>
              <a:rPr lang="zh-CN" altLang="en-US" dirty="0"/>
              <a:t>每天卫生保洁</a:t>
            </a:r>
            <a:endParaRPr lang="en-US" altLang="zh-CN" dirty="0"/>
          </a:p>
          <a:p>
            <a:r>
              <a:rPr lang="zh-CN" altLang="en-US" dirty="0"/>
              <a:t>神州飞船计划</a:t>
            </a:r>
            <a:endParaRPr lang="en-US" altLang="zh-CN" dirty="0"/>
          </a:p>
          <a:p>
            <a:endParaRPr lang="zh-CN" altLang="en-US" dirty="0"/>
          </a:p>
        </p:txBody>
      </p:sp>
      <p:sp>
        <p:nvSpPr>
          <p:cNvPr id="3" name="标题 2"/>
          <p:cNvSpPr>
            <a:spLocks noGrp="1"/>
          </p:cNvSpPr>
          <p:nvPr>
            <p:ph type="title"/>
          </p:nvPr>
        </p:nvSpPr>
        <p:spPr/>
        <p:txBody>
          <a:bodyPr>
            <a:normAutofit/>
          </a:bodyPr>
          <a:lstStyle/>
          <a:p>
            <a:r>
              <a:rPr lang="en-US" dirty="0">
                <a:sym typeface="+mn-ea"/>
              </a:rPr>
              <a:t>Project Or Operation</a:t>
            </a:r>
            <a:r>
              <a:rPr lang="zh-CN" altLang="en-US" dirty="0">
                <a:sym typeface="+mn-ea"/>
              </a:rPr>
              <a:t>？</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15</a:t>
            </a:fld>
            <a:endParaRPr lang="en-US" dirty="0"/>
          </a:p>
        </p:txBody>
      </p:sp>
      <p:pic>
        <p:nvPicPr>
          <p:cNvPr id="6" name="图片 5"/>
          <p:cNvPicPr>
            <a:picLocks noChangeAspect="1"/>
          </p:cNvPicPr>
          <p:nvPr/>
        </p:nvPicPr>
        <p:blipFill>
          <a:blip r:embed="rId2"/>
          <a:stretch>
            <a:fillRect/>
          </a:stretch>
        </p:blipFill>
        <p:spPr>
          <a:xfrm>
            <a:off x="509587" y="1376362"/>
            <a:ext cx="8124825" cy="41052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04800" y="1371600"/>
            <a:ext cx="8305800" cy="4648200"/>
          </a:xfrm>
        </p:spPr>
        <p:txBody>
          <a:bodyPr/>
          <a:lstStyle/>
          <a:p>
            <a:r>
              <a:rPr lang="en-US" dirty="0"/>
              <a:t>A team of students creates a smartphone application and sells it online</a:t>
            </a:r>
          </a:p>
          <a:p>
            <a:r>
              <a:rPr lang="en-US" dirty="0"/>
              <a:t>A company develops a driverless car</a:t>
            </a:r>
          </a:p>
          <a:p>
            <a:r>
              <a:rPr lang="en-US" dirty="0"/>
              <a:t>A small software development team adds a new feature to an internal software application for the finance department</a:t>
            </a:r>
          </a:p>
          <a:p>
            <a:r>
              <a:rPr lang="en-US" dirty="0"/>
              <a:t>A college upgrades its technology infrastructure to provide wireless Internet access across the whole campus</a:t>
            </a:r>
          </a:p>
        </p:txBody>
      </p:sp>
      <p:sp>
        <p:nvSpPr>
          <p:cNvPr id="16386" name="Rectangle 2"/>
          <p:cNvSpPr>
            <a:spLocks noGrp="1" noChangeArrowheads="1"/>
          </p:cNvSpPr>
          <p:nvPr>
            <p:ph type="title"/>
          </p:nvPr>
        </p:nvSpPr>
        <p:spPr/>
        <p:txBody>
          <a:bodyPr/>
          <a:lstStyle/>
          <a:p>
            <a:r>
              <a:rPr lang="en-US" dirty="0"/>
              <a:t>Examples of IT Projects</a:t>
            </a:r>
          </a:p>
        </p:txBody>
      </p:sp>
      <p:sp>
        <p:nvSpPr>
          <p:cNvPr id="16388"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A1E6D314-27DA-4178-AE9D-F9C537C64F56}" type="slidenum">
              <a:rPr lang="en-US"/>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Media tablets and beyond</a:t>
            </a:r>
          </a:p>
          <a:p>
            <a:r>
              <a:rPr lang="en-US" dirty="0"/>
              <a:t>Mobile-centric applications and interfaces</a:t>
            </a:r>
          </a:p>
          <a:p>
            <a:r>
              <a:rPr lang="en-US" dirty="0"/>
              <a:t>Contextual and social user experience</a:t>
            </a:r>
          </a:p>
          <a:p>
            <a:r>
              <a:rPr lang="en-US" dirty="0"/>
              <a:t>Internet of things</a:t>
            </a:r>
          </a:p>
          <a:p>
            <a:r>
              <a:rPr lang="en-US" dirty="0"/>
              <a:t>Cloud computing</a:t>
            </a:r>
          </a:p>
        </p:txBody>
      </p:sp>
      <p:sp>
        <p:nvSpPr>
          <p:cNvPr id="17410" name="Title 1"/>
          <p:cNvSpPr>
            <a:spLocks noGrp="1"/>
          </p:cNvSpPr>
          <p:nvPr>
            <p:ph type="title"/>
          </p:nvPr>
        </p:nvSpPr>
        <p:spPr/>
        <p:txBody>
          <a:bodyPr>
            <a:normAutofit fontScale="90000"/>
          </a:bodyPr>
          <a:lstStyle/>
          <a:p>
            <a:r>
              <a:rPr lang="en-US" dirty="0"/>
              <a:t>Top Strategic Technologies for 2012 (Gartner)</a:t>
            </a:r>
          </a:p>
        </p:txBody>
      </p:sp>
      <p:sp>
        <p:nvSpPr>
          <p:cNvPr id="17413" name="Footer Placeholder 7"/>
          <p:cNvSpPr>
            <a:spLocks noGrp="1"/>
          </p:cNvSpPr>
          <p:nvPr>
            <p:ph type="ftr" sz="quarter" idx="10"/>
          </p:nvPr>
        </p:nvSpPr>
        <p:spPr bwMode="auto">
          <a:noFill/>
          <a:ln>
            <a:miter lim="800000"/>
          </a:ln>
        </p:spPr>
        <p:txBody>
          <a:bodyPr vert="horz" wrap="square" lIns="91440" tIns="45720" rIns="91440" bIns="45720" numCol="1" compatLnSpc="1"/>
          <a:lstStyle/>
          <a:p>
            <a:pPr>
              <a:buFontTx/>
              <a:buNone/>
            </a:pPr>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buFontTx/>
              <a:buNone/>
              <a:defRPr/>
            </a:pPr>
            <a:fld id="{99BB9191-42E7-4DDE-810E-D4DADC70A20A}" type="slidenum">
              <a:rPr lang="en-US"/>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Content Placeholder 8"/>
          <p:cNvSpPr>
            <a:spLocks noGrp="1"/>
          </p:cNvSpPr>
          <p:nvPr>
            <p:ph idx="1"/>
          </p:nvPr>
        </p:nvSpPr>
        <p:spPr>
          <a:xfrm>
            <a:off x="228600" y="1481138"/>
            <a:ext cx="8686800" cy="4525962"/>
          </a:xfrm>
        </p:spPr>
        <p:txBody>
          <a:bodyPr/>
          <a:lstStyle/>
          <a:p>
            <a:r>
              <a:rPr lang="en-US" dirty="0"/>
              <a:t>Gartner predicts that by 2014, there will be more than 70 billion mobile application downloads every year</a:t>
            </a:r>
          </a:p>
          <a:p>
            <a:r>
              <a:rPr lang="en-US" dirty="0"/>
              <a:t>All of the top iPhone apps in early 2012 (Temple Run, Angry Gran, Zombie Farm, Words With Friends, Angry Birds, etc.) and most of the top iPad2 apps can be considered unproductive in most work environments</a:t>
            </a:r>
          </a:p>
          <a:p>
            <a:r>
              <a:rPr lang="en-US" dirty="0"/>
              <a:t>The challenge is to develop useful apps and get workers to focus on them instead of the many distracting options available</a:t>
            </a:r>
          </a:p>
        </p:txBody>
      </p:sp>
      <p:sp>
        <p:nvSpPr>
          <p:cNvPr id="18434" name="Title 7"/>
          <p:cNvSpPr>
            <a:spLocks noGrp="1"/>
          </p:cNvSpPr>
          <p:nvPr>
            <p:ph type="title"/>
          </p:nvPr>
        </p:nvSpPr>
        <p:spPr>
          <a:xfrm>
            <a:off x="457200" y="274638"/>
            <a:ext cx="8458200" cy="1143000"/>
          </a:xfrm>
        </p:spPr>
        <p:txBody>
          <a:bodyPr>
            <a:normAutofit fontScale="90000"/>
          </a:bodyPr>
          <a:lstStyle/>
          <a:p>
            <a:r>
              <a:rPr lang="en-US" dirty="0"/>
              <a:t>Media Snapshot: Unproductive Apps</a:t>
            </a:r>
          </a:p>
        </p:txBody>
      </p:sp>
      <p:sp>
        <p:nvSpPr>
          <p:cNvPr id="18435" name="Footer Placeholder 4"/>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defRPr/>
            </a:pPr>
            <a:fld id="{D2F71BA8-638A-4DA9-8CAE-34B98126A4DF}" type="slidenum">
              <a:rPr lang="en-US"/>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7"/>
          <p:cNvSpPr>
            <a:spLocks noGrp="1"/>
          </p:cNvSpPr>
          <p:nvPr>
            <p:ph type="title"/>
          </p:nvPr>
        </p:nvSpPr>
        <p:spPr>
          <a:xfrm>
            <a:off x="457200" y="274638"/>
            <a:ext cx="8458200" cy="1143000"/>
          </a:xfrm>
        </p:spPr>
        <p:txBody>
          <a:bodyPr>
            <a:normAutofit fontScale="90000"/>
          </a:bodyPr>
          <a:lstStyle/>
          <a:p>
            <a:r>
              <a:rPr lang="en-US" dirty="0"/>
              <a:t>Media Snapshot: Unproductive Apps</a:t>
            </a:r>
          </a:p>
        </p:txBody>
      </p:sp>
      <p:sp>
        <p:nvSpPr>
          <p:cNvPr id="18435" name="Footer Placeholder 4"/>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defRPr/>
            </a:pPr>
            <a:fld id="{D2F71BA8-638A-4DA9-8CAE-34B98126A4DF}" type="slidenum">
              <a:rPr lang="en-US"/>
              <a:t>19</a:t>
            </a:fld>
            <a:endParaRPr lang="en-US" dirty="0"/>
          </a:p>
        </p:txBody>
      </p:sp>
      <p:pic>
        <p:nvPicPr>
          <p:cNvPr id="5" name="图片 4"/>
          <p:cNvPicPr>
            <a:picLocks noChangeAspect="1"/>
          </p:cNvPicPr>
          <p:nvPr/>
        </p:nvPicPr>
        <p:blipFill>
          <a:blip r:embed="rId2"/>
          <a:stretch>
            <a:fillRect/>
          </a:stretch>
        </p:blipFill>
        <p:spPr>
          <a:xfrm>
            <a:off x="2618298" y="1417638"/>
            <a:ext cx="3907403" cy="48691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6"/>
          <p:cNvSpPr>
            <a:spLocks noGrp="1"/>
          </p:cNvSpPr>
          <p:nvPr>
            <p:ph idx="1"/>
          </p:nvPr>
        </p:nvSpPr>
        <p:spPr>
          <a:xfrm>
            <a:off x="381000" y="1295400"/>
            <a:ext cx="8540750" cy="4191000"/>
          </a:xfrm>
        </p:spPr>
        <p:txBody>
          <a:bodyPr/>
          <a:lstStyle/>
          <a:p>
            <a:r>
              <a:rPr lang="en-US" sz="2400" dirty="0"/>
              <a:t>Understand the </a:t>
            </a:r>
            <a:r>
              <a:rPr lang="en-US" sz="2400" b="1" dirty="0"/>
              <a:t>growing need</a:t>
            </a:r>
            <a:r>
              <a:rPr lang="en-US" sz="2400" dirty="0"/>
              <a:t> for better project management, especially for information technology (IT) projects</a:t>
            </a:r>
          </a:p>
          <a:p>
            <a:r>
              <a:rPr lang="en-US" sz="2400" dirty="0"/>
              <a:t>Explain what a </a:t>
            </a:r>
            <a:r>
              <a:rPr lang="en-US" sz="2400" b="1" dirty="0"/>
              <a:t>project </a:t>
            </a:r>
            <a:r>
              <a:rPr lang="en-US" sz="2400" dirty="0"/>
              <a:t>is, provide examples of IT projects, list various attributes of projects, and describe the triple constraint of project management</a:t>
            </a:r>
          </a:p>
          <a:p>
            <a:r>
              <a:rPr lang="en-US" sz="2400" dirty="0"/>
              <a:t>Describe project management and discuss </a:t>
            </a:r>
            <a:r>
              <a:rPr lang="en-US" sz="2400" b="1" dirty="0"/>
              <a:t>key elements</a:t>
            </a:r>
            <a:r>
              <a:rPr lang="en-US" sz="2400" dirty="0"/>
              <a:t> of the project management framework, including project stakeholders, the project management knowledge areas, common tools and techniques, and project success</a:t>
            </a:r>
            <a:endParaRPr lang="en-US" sz="2600" dirty="0"/>
          </a:p>
        </p:txBody>
      </p:sp>
      <p:sp>
        <p:nvSpPr>
          <p:cNvPr id="9218" name="Title 5"/>
          <p:cNvSpPr>
            <a:spLocks noGrp="1"/>
          </p:cNvSpPr>
          <p:nvPr>
            <p:ph type="title"/>
          </p:nvPr>
        </p:nvSpPr>
        <p:spPr/>
        <p:txBody>
          <a:bodyPr/>
          <a:lstStyle/>
          <a:p>
            <a:r>
              <a:rPr lang="en-US" dirty="0"/>
              <a:t>Learning Objectives</a:t>
            </a:r>
          </a:p>
        </p:txBody>
      </p:sp>
      <p:sp>
        <p:nvSpPr>
          <p:cNvPr id="9220" name="Footer Placeholder 7"/>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3BD7578B-FDA5-49A9-927E-B5F79B796B65}" type="slidenum">
              <a:rPr lang="en-US"/>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p:txBody>
          <a:bodyPr/>
          <a:lstStyle/>
          <a:p>
            <a:r>
              <a:rPr lang="en-US" dirty="0"/>
              <a:t>A project </a:t>
            </a:r>
          </a:p>
          <a:p>
            <a:pPr lvl="1"/>
            <a:r>
              <a:rPr lang="en-US" dirty="0"/>
              <a:t>has a unique purpose</a:t>
            </a:r>
          </a:p>
          <a:p>
            <a:pPr lvl="1"/>
            <a:r>
              <a:rPr lang="en-US" dirty="0"/>
              <a:t>is temporary</a:t>
            </a:r>
          </a:p>
          <a:p>
            <a:pPr lvl="1"/>
            <a:r>
              <a:rPr lang="en-US" dirty="0"/>
              <a:t>is developed using progressive elaboration</a:t>
            </a:r>
          </a:p>
          <a:p>
            <a:pPr lvl="1"/>
            <a:r>
              <a:rPr lang="en-US" dirty="0"/>
              <a:t>requires resources, often from various areas</a:t>
            </a:r>
          </a:p>
          <a:p>
            <a:pPr lvl="1"/>
            <a:r>
              <a:rPr lang="en-US" dirty="0"/>
              <a:t>should have a primary customer or sponsor</a:t>
            </a:r>
          </a:p>
          <a:p>
            <a:pPr lvl="2"/>
            <a:r>
              <a:rPr lang="en-US" dirty="0"/>
              <a:t>The </a:t>
            </a:r>
            <a:r>
              <a:rPr lang="en-US" b="1" dirty="0"/>
              <a:t>project sponsor</a:t>
            </a:r>
            <a:r>
              <a:rPr lang="en-US" dirty="0"/>
              <a:t> usually provides the direction and funding for the project</a:t>
            </a:r>
          </a:p>
          <a:p>
            <a:pPr lvl="1"/>
            <a:r>
              <a:rPr lang="en-US" dirty="0"/>
              <a:t>involves uncertainty</a:t>
            </a:r>
          </a:p>
          <a:p>
            <a:endParaRPr lang="en-US" sz="2400" dirty="0"/>
          </a:p>
        </p:txBody>
      </p:sp>
      <p:sp>
        <p:nvSpPr>
          <p:cNvPr id="19458" name="Rectangle 2"/>
          <p:cNvSpPr>
            <a:spLocks noGrp="1" noChangeArrowheads="1"/>
          </p:cNvSpPr>
          <p:nvPr>
            <p:ph type="title"/>
          </p:nvPr>
        </p:nvSpPr>
        <p:spPr/>
        <p:txBody>
          <a:bodyPr/>
          <a:lstStyle/>
          <a:p>
            <a:r>
              <a:rPr lang="en-US" dirty="0"/>
              <a:t>Project Attributes</a:t>
            </a:r>
          </a:p>
        </p:txBody>
      </p:sp>
      <p:sp>
        <p:nvSpPr>
          <p:cNvPr id="19460"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8CF5A6F9-FCCE-4D35-A21E-7ABDD06CAFE1}" type="slidenum">
              <a:rPr lang="en-US"/>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533400" y="1481138"/>
            <a:ext cx="8153400" cy="4525962"/>
          </a:xfrm>
        </p:spPr>
        <p:txBody>
          <a:bodyPr/>
          <a:lstStyle/>
          <a:p>
            <a:pPr>
              <a:spcBef>
                <a:spcPct val="50000"/>
              </a:spcBef>
            </a:pPr>
            <a:r>
              <a:rPr lang="en-US" b="1" dirty="0"/>
              <a:t>Project managers </a:t>
            </a:r>
            <a:r>
              <a:rPr lang="en-US" dirty="0"/>
              <a:t>work with project sponsors, project team, and other people involved in a project to meet project goals</a:t>
            </a:r>
          </a:p>
          <a:p>
            <a:pPr>
              <a:spcBef>
                <a:spcPct val="50000"/>
              </a:spcBef>
            </a:pPr>
            <a:r>
              <a:rPr lang="en-US" b="1" dirty="0"/>
              <a:t>Program</a:t>
            </a:r>
            <a:r>
              <a:rPr lang="en-US" dirty="0"/>
              <a:t>: group of related projects managed in a coordinated way to obtain benefits and control not available from managing them individually (PMBOK</a:t>
            </a:r>
            <a:r>
              <a:rPr lang="en-US" dirty="0">
                <a:cs typeface="Times New Roman" panose="02020503050405090304" pitchFamily="18" charset="0"/>
              </a:rPr>
              <a:t>®</a:t>
            </a:r>
            <a:r>
              <a:rPr lang="en-US" dirty="0"/>
              <a:t> Guide, Fifth Edition, 2012)</a:t>
            </a:r>
          </a:p>
          <a:p>
            <a:pPr>
              <a:spcBef>
                <a:spcPct val="50000"/>
              </a:spcBef>
            </a:pPr>
            <a:r>
              <a:rPr lang="en-US" dirty="0"/>
              <a:t>Program managers oversee programs; often act as bosses for project managers</a:t>
            </a:r>
          </a:p>
        </p:txBody>
      </p:sp>
      <p:sp>
        <p:nvSpPr>
          <p:cNvPr id="20482" name="Rectangle 2"/>
          <p:cNvSpPr>
            <a:spLocks noGrp="1" noChangeArrowheads="1"/>
          </p:cNvSpPr>
          <p:nvPr>
            <p:ph type="title"/>
          </p:nvPr>
        </p:nvSpPr>
        <p:spPr/>
        <p:txBody>
          <a:bodyPr/>
          <a:lstStyle/>
          <a:p>
            <a:r>
              <a:rPr lang="en-US" dirty="0"/>
              <a:t>Project and Program Managers</a:t>
            </a:r>
          </a:p>
        </p:txBody>
      </p:sp>
      <p:sp>
        <p:nvSpPr>
          <p:cNvPr id="2048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6A49262D-F38F-4840-A525-07F75A4F3F0D}" type="slidenum">
              <a:rPr lang="en-US"/>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r>
              <a:rPr lang="en-US" dirty="0"/>
              <a:t>Figure 1-1 The Triple Constraint of Project Management</a:t>
            </a:r>
          </a:p>
        </p:txBody>
      </p:sp>
      <p:sp>
        <p:nvSpPr>
          <p:cNvPr id="21510" name="Footer Placeholder 7"/>
          <p:cNvSpPr>
            <a:spLocks noGrp="1"/>
          </p:cNvSpPr>
          <p:nvPr>
            <p:ph type="ftr" sz="quarter" idx="10"/>
          </p:nvPr>
        </p:nvSpPr>
        <p:spPr bwMode="auto">
          <a:noFill/>
          <a:ln>
            <a:miter lim="800000"/>
          </a:ln>
        </p:spPr>
        <p:txBody>
          <a:bodyPr vert="horz" wrap="square" lIns="91440" tIns="45720" rIns="91440" bIns="45720" numCol="1" compatLnSpc="1"/>
          <a:lstStyle/>
          <a:p>
            <a:pPr>
              <a:buFontTx/>
              <a:buNone/>
            </a:pPr>
            <a:r>
              <a:rPr lang="en-US" dirty="0"/>
              <a:t>Information Technology Project Management, Seventh Edition</a:t>
            </a:r>
          </a:p>
        </p:txBody>
      </p:sp>
      <p:sp>
        <p:nvSpPr>
          <p:cNvPr id="7" name="Slide Number Placeholder 6"/>
          <p:cNvSpPr>
            <a:spLocks noGrp="1"/>
          </p:cNvSpPr>
          <p:nvPr>
            <p:ph type="sldNum" sz="quarter" idx="11"/>
          </p:nvPr>
        </p:nvSpPr>
        <p:spPr/>
        <p:txBody>
          <a:bodyPr/>
          <a:lstStyle/>
          <a:p>
            <a:pPr>
              <a:buFontTx/>
              <a:buNone/>
              <a:defRPr/>
            </a:pPr>
            <a:fld id="{E73CE052-F1B7-490B-A5C4-C391F856A612}" type="slidenum">
              <a:rPr lang="en-US"/>
              <a:t>22</a:t>
            </a:fld>
            <a:endParaRPr lang="en-US" dirty="0"/>
          </a:p>
        </p:txBody>
      </p:sp>
      <p:sp>
        <p:nvSpPr>
          <p:cNvPr id="21509" name="Rectangle 6"/>
          <p:cNvSpPr>
            <a:spLocks noChangeArrowheads="1"/>
          </p:cNvSpPr>
          <p:nvPr/>
        </p:nvSpPr>
        <p:spPr bwMode="auto">
          <a:xfrm>
            <a:off x="3276600" y="1600200"/>
            <a:ext cx="2209800" cy="1143000"/>
          </a:xfrm>
          <a:prstGeom prst="rect">
            <a:avLst/>
          </a:prstGeom>
          <a:solidFill>
            <a:schemeClr val="bg1"/>
          </a:solidFill>
          <a:ln w="9525">
            <a:noFill/>
            <a:miter lim="800000"/>
          </a:ln>
        </p:spPr>
        <p:txBody>
          <a:bodyPr wrap="none" anchor="ctr"/>
          <a:lstStyle/>
          <a:p>
            <a:pPr>
              <a:lnSpc>
                <a:spcPct val="90000"/>
              </a:lnSpc>
              <a:spcBef>
                <a:spcPct val="20000"/>
              </a:spcBef>
              <a:buFontTx/>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47801"/>
            <a:ext cx="3947553" cy="4876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381000" y="1371600"/>
            <a:ext cx="8077200" cy="4572000"/>
          </a:xfrm>
        </p:spPr>
        <p:txBody>
          <a:bodyPr/>
          <a:lstStyle/>
          <a:p>
            <a:pPr>
              <a:spcBef>
                <a:spcPct val="100000"/>
              </a:spcBef>
            </a:pPr>
            <a:r>
              <a:rPr lang="en-US" b="1" dirty="0"/>
              <a:t>Project management </a:t>
            </a:r>
            <a:r>
              <a:rPr lang="en-US" dirty="0"/>
              <a:t>is</a:t>
            </a:r>
            <a:r>
              <a:rPr lang="en-US" b="1" dirty="0"/>
              <a:t> </a:t>
            </a:r>
            <a:r>
              <a:rPr lang="en-US" dirty="0"/>
              <a:t>“the application of knowledge, skills, tools and techniques to project activities to meet project requirements” (PMBOK</a:t>
            </a:r>
            <a:r>
              <a:rPr lang="en-US" dirty="0">
                <a:cs typeface="Times New Roman" panose="02020503050405090304" pitchFamily="18" charset="0"/>
              </a:rPr>
              <a:t>®</a:t>
            </a:r>
            <a:r>
              <a:rPr lang="en-US" dirty="0"/>
              <a:t> Guide, Fourth Edition, 2012)</a:t>
            </a:r>
          </a:p>
          <a:p>
            <a:r>
              <a:rPr lang="en-US" dirty="0"/>
              <a:t>Project managers strive to meet the </a:t>
            </a:r>
            <a:r>
              <a:rPr lang="en-US" b="1" dirty="0"/>
              <a:t>triple constraint </a:t>
            </a:r>
            <a:r>
              <a:rPr lang="en-US" dirty="0"/>
              <a:t>(project scope, time, and cost goals) and also facilitate the entire process to meet the needs and expectations of project stakeholders</a:t>
            </a:r>
          </a:p>
        </p:txBody>
      </p:sp>
      <p:sp>
        <p:nvSpPr>
          <p:cNvPr id="22530" name="Rectangle 2"/>
          <p:cNvSpPr>
            <a:spLocks noGrp="1" noChangeArrowheads="1"/>
          </p:cNvSpPr>
          <p:nvPr>
            <p:ph type="title"/>
          </p:nvPr>
        </p:nvSpPr>
        <p:spPr/>
        <p:txBody>
          <a:bodyPr/>
          <a:lstStyle/>
          <a:p>
            <a:r>
              <a:rPr lang="en-US" dirty="0"/>
              <a:t>What is Project Management?</a:t>
            </a:r>
          </a:p>
        </p:txBody>
      </p:sp>
      <p:sp>
        <p:nvSpPr>
          <p:cNvPr id="22532"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BBD10AEE-A1C4-442C-A1CB-1C513439EF3C}" type="slidenum">
              <a:rPr lang="en-US"/>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1"/>
          <p:cNvSpPr>
            <a:spLocks noGrp="1"/>
          </p:cNvSpPr>
          <p:nvPr>
            <p:ph idx="1"/>
          </p:nvPr>
        </p:nvSpPr>
        <p:spPr/>
        <p:txBody>
          <a:bodyPr/>
          <a:lstStyle/>
          <a:p>
            <a:r>
              <a:rPr lang="zh-CN" altLang="en-US" dirty="0"/>
              <a:t>什么是管理？</a:t>
            </a:r>
            <a:endParaRPr lang="en-US" altLang="zh-CN" dirty="0"/>
          </a:p>
          <a:p>
            <a:pPr lvl="1"/>
            <a:r>
              <a:rPr lang="zh-CN" altLang="en-US" dirty="0"/>
              <a:t>所谓管理，就是使人们完成特定任务的艺术</a:t>
            </a:r>
            <a:endParaRPr lang="en-US" altLang="zh-CN" dirty="0"/>
          </a:p>
          <a:p>
            <a:pPr>
              <a:buFont typeface="Wingdings 3" panose="05040102010807070707" pitchFamily="18" charset="2"/>
              <a:buNone/>
            </a:pPr>
            <a:r>
              <a:rPr lang="en-US" altLang="zh-CN" dirty="0"/>
              <a:t>               ---Mary Parker Follett</a:t>
            </a:r>
            <a:r>
              <a:rPr lang="zh-CN" altLang="en-US" dirty="0"/>
              <a:t>。</a:t>
            </a:r>
            <a:endParaRPr lang="en-US" altLang="zh-CN" dirty="0"/>
          </a:p>
          <a:p>
            <a:pPr lvl="1"/>
            <a:r>
              <a:rPr lang="zh-CN" altLang="en-US" dirty="0"/>
              <a:t>为组织提供指导、领导权并决定如何利用组织资源去完成目标的活动</a:t>
            </a:r>
            <a:r>
              <a:rPr lang="en-US" altLang="zh-CN" dirty="0"/>
              <a:t>---Petter Drucker</a:t>
            </a:r>
          </a:p>
          <a:p>
            <a:endParaRPr lang="en-US" altLang="zh-CN" dirty="0"/>
          </a:p>
          <a:p>
            <a:r>
              <a:rPr lang="zh-CN" altLang="en-US" dirty="0"/>
              <a:t>管理的核心职能</a:t>
            </a:r>
            <a:endParaRPr lang="en-US" altLang="zh-CN" dirty="0"/>
          </a:p>
          <a:p>
            <a:pPr lvl="1"/>
            <a:r>
              <a:rPr lang="zh-CN" altLang="en-US" dirty="0"/>
              <a:t>计划、组织、领导 、控制、协调（</a:t>
            </a:r>
            <a:r>
              <a:rPr lang="en-US" altLang="zh-CN" dirty="0"/>
              <a:t>Coordinate</a:t>
            </a:r>
            <a:r>
              <a:rPr lang="zh-CN" altLang="en-US" dirty="0"/>
              <a:t>）</a:t>
            </a:r>
            <a:endParaRPr lang="en-US" altLang="zh-CN" dirty="0"/>
          </a:p>
          <a:p>
            <a:endParaRPr lang="zh-CN" altLang="en-US" dirty="0"/>
          </a:p>
        </p:txBody>
      </p:sp>
      <p:sp>
        <p:nvSpPr>
          <p:cNvPr id="3" name="标题 2"/>
          <p:cNvSpPr>
            <a:spLocks noGrp="1"/>
          </p:cNvSpPr>
          <p:nvPr>
            <p:ph type="title"/>
          </p:nvPr>
        </p:nvSpPr>
        <p:spPr/>
        <p:txBody>
          <a:bodyPr/>
          <a:lstStyle/>
          <a:p>
            <a:pPr>
              <a:defRPr/>
            </a:pPr>
            <a:endParaRPr lang="zh-CN" altLang="en-US"/>
          </a:p>
        </p:txBody>
      </p:sp>
      <p:sp>
        <p:nvSpPr>
          <p:cNvPr id="28676" name="页脚占位符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r>
              <a:rPr lang="en-US" altLang="zh-CN" sz="1200">
                <a:latin typeface="Arial" panose="020B0604020202090204" pitchFamily="34" charset="0"/>
                <a:ea typeface="宋体" pitchFamily="2" charset="-122"/>
              </a:rPr>
              <a:t>Managing Information Technology Projects, Sixth Edition</a:t>
            </a:r>
          </a:p>
        </p:txBody>
      </p:sp>
      <p:sp>
        <p:nvSpPr>
          <p:cNvPr id="28677"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fld id="{ED047150-81C4-4457-9955-4E8003859DAD}" type="slidenum">
              <a:rPr lang="en-US" altLang="zh-CN" sz="1200">
                <a:latin typeface="Arial" panose="020B0604020202090204" pitchFamily="34" charset="0"/>
              </a:rPr>
              <a:t>24</a:t>
            </a:fld>
            <a:endParaRPr lang="en-US" altLang="zh-CN" sz="1200">
              <a:latin typeface="Arial" panose="020B060402020209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1"/>
          <p:cNvSpPr>
            <a:spLocks noGrp="1"/>
          </p:cNvSpPr>
          <p:nvPr>
            <p:ph idx="1"/>
          </p:nvPr>
        </p:nvSpPr>
        <p:spPr/>
        <p:txBody>
          <a:bodyPr/>
          <a:lstStyle/>
          <a:p>
            <a:r>
              <a:rPr lang="zh-CN" altLang="en-US"/>
              <a:t>管理的两面性及其辩证统一关系</a:t>
            </a:r>
            <a:endParaRPr lang="en-US" altLang="zh-CN"/>
          </a:p>
          <a:p>
            <a:endParaRPr lang="en-US" altLang="zh-CN"/>
          </a:p>
          <a:p>
            <a:r>
              <a:rPr lang="zh-CN" altLang="en-US"/>
              <a:t>管理的艺术性</a:t>
            </a:r>
            <a:endParaRPr lang="en-US" altLang="zh-CN"/>
          </a:p>
          <a:p>
            <a:pPr>
              <a:buFont typeface="Wingdings 3" panose="05040102010807070707" pitchFamily="18" charset="2"/>
              <a:buNone/>
            </a:pPr>
            <a:r>
              <a:rPr lang="en-US" altLang="zh-CN"/>
              <a:t>    ---</a:t>
            </a:r>
            <a:r>
              <a:rPr lang="zh-CN" altLang="en-US"/>
              <a:t>人品、性格、形象、口才、鼓动、前瞻等等。</a:t>
            </a:r>
            <a:endParaRPr lang="en-US" altLang="zh-CN"/>
          </a:p>
          <a:p>
            <a:r>
              <a:rPr lang="zh-CN" altLang="en-US"/>
              <a:t>管理的技术性</a:t>
            </a:r>
            <a:endParaRPr lang="en-US" altLang="zh-CN"/>
          </a:p>
          <a:p>
            <a:pPr>
              <a:buFont typeface="Wingdings 3" panose="05040102010807070707" pitchFamily="18" charset="2"/>
              <a:buNone/>
            </a:pPr>
            <a:r>
              <a:rPr lang="en-US" altLang="zh-CN"/>
              <a:t>     ---</a:t>
            </a:r>
            <a:r>
              <a:rPr lang="zh-CN" altLang="en-US"/>
              <a:t>领域知识、分解、协调、优化、过程、目标</a:t>
            </a:r>
            <a:endParaRPr lang="en-US" altLang="zh-CN"/>
          </a:p>
          <a:p>
            <a:pPr>
              <a:buFont typeface="Wingdings 3" panose="05040102010807070707" pitchFamily="18" charset="2"/>
              <a:buNone/>
            </a:pPr>
            <a:endParaRPr lang="en-US" altLang="zh-CN"/>
          </a:p>
          <a:p>
            <a:pPr>
              <a:buFont typeface="Wingdings 3" panose="05040102010807070707" pitchFamily="18" charset="2"/>
              <a:buNone/>
            </a:pPr>
            <a:r>
              <a:rPr lang="en-US" altLang="zh-CN"/>
              <a:t>    </a:t>
            </a:r>
            <a:r>
              <a:rPr lang="zh-CN" altLang="en-US">
                <a:solidFill>
                  <a:srgbClr val="FF0000"/>
                </a:solidFill>
              </a:rPr>
              <a:t>管理是艺术性与技术性的统一。</a:t>
            </a:r>
          </a:p>
        </p:txBody>
      </p:sp>
      <p:sp>
        <p:nvSpPr>
          <p:cNvPr id="3" name="标题 2"/>
          <p:cNvSpPr>
            <a:spLocks noGrp="1"/>
          </p:cNvSpPr>
          <p:nvPr>
            <p:ph type="title"/>
          </p:nvPr>
        </p:nvSpPr>
        <p:spPr/>
        <p:txBody>
          <a:bodyPr/>
          <a:lstStyle/>
          <a:p>
            <a:pPr>
              <a:defRPr/>
            </a:pPr>
            <a:endParaRPr lang="zh-CN" altLang="en-US"/>
          </a:p>
        </p:txBody>
      </p:sp>
      <p:sp>
        <p:nvSpPr>
          <p:cNvPr id="30724" name="页脚占位符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r>
              <a:rPr lang="en-US" altLang="zh-CN" sz="1200">
                <a:latin typeface="Arial" panose="020B0604020202090204" pitchFamily="34" charset="0"/>
                <a:ea typeface="宋体" pitchFamily="2" charset="-122"/>
              </a:rPr>
              <a:t>Managing Information Technology Projects, Sixth Edition</a:t>
            </a:r>
          </a:p>
        </p:txBody>
      </p:sp>
      <p:sp>
        <p:nvSpPr>
          <p:cNvPr id="30725"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fld id="{98BB871E-16CA-441E-8B02-AC8A8535806F}" type="slidenum">
              <a:rPr lang="en-US" altLang="zh-CN" sz="1200">
                <a:latin typeface="Arial" panose="020B0604020202090204" pitchFamily="34" charset="0"/>
              </a:rPr>
              <a:t>25</a:t>
            </a:fld>
            <a:endParaRPr lang="en-US" altLang="zh-CN" sz="1200">
              <a:latin typeface="Arial" panose="020B060402020209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r>
              <a:rPr lang="en-US" dirty="0"/>
              <a:t>Figure 1-2 Project Management Framework</a:t>
            </a:r>
          </a:p>
        </p:txBody>
      </p:sp>
      <p:sp>
        <p:nvSpPr>
          <p:cNvPr id="23555" name="Footer Placeholder 5"/>
          <p:cNvSpPr>
            <a:spLocks noGrp="1"/>
          </p:cNvSpPr>
          <p:nvPr>
            <p:ph type="ftr" sz="quarter" idx="10"/>
          </p:nvPr>
        </p:nvSpPr>
        <p:spPr bwMode="auto">
          <a:noFill/>
          <a:ln>
            <a:miter lim="800000"/>
          </a:ln>
        </p:spPr>
        <p:txBody>
          <a:bodyPr vert="horz" wrap="square" lIns="91440" tIns="45720" rIns="91440" bIns="45720" numCol="1" compatLnSpc="1"/>
          <a:lstStyle/>
          <a:p>
            <a:pPr>
              <a:buFontTx/>
              <a:buNone/>
            </a:pPr>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buFontTx/>
              <a:buNone/>
              <a:defRPr/>
            </a:pPr>
            <a:fld id="{7D655A70-A149-4DA4-995F-382037F2D2FB}" type="slidenum">
              <a:rPr lang="en-US"/>
              <a:t>26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55" y="1600200"/>
            <a:ext cx="8840274" cy="449398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609600" y="1524000"/>
            <a:ext cx="8186738" cy="4791075"/>
          </a:xfrm>
        </p:spPr>
        <p:txBody>
          <a:bodyPr/>
          <a:lstStyle/>
          <a:p>
            <a:pPr>
              <a:lnSpc>
                <a:spcPct val="90000"/>
              </a:lnSpc>
            </a:pPr>
            <a:r>
              <a:rPr lang="en-US" b="1" dirty="0"/>
              <a:t>Stakeholders </a:t>
            </a:r>
            <a:r>
              <a:rPr lang="en-US" dirty="0"/>
              <a:t>are the people involved in or affected by project activities</a:t>
            </a:r>
          </a:p>
          <a:p>
            <a:pPr>
              <a:lnSpc>
                <a:spcPct val="90000"/>
              </a:lnSpc>
            </a:pPr>
            <a:r>
              <a:rPr lang="en-US" dirty="0"/>
              <a:t>Stakeholders include</a:t>
            </a:r>
          </a:p>
          <a:p>
            <a:pPr lvl="1">
              <a:lnSpc>
                <a:spcPct val="90000"/>
              </a:lnSpc>
            </a:pPr>
            <a:r>
              <a:rPr lang="en-US" dirty="0"/>
              <a:t>the project sponsor</a:t>
            </a:r>
          </a:p>
          <a:p>
            <a:pPr lvl="1">
              <a:lnSpc>
                <a:spcPct val="90000"/>
              </a:lnSpc>
            </a:pPr>
            <a:r>
              <a:rPr lang="en-US" dirty="0"/>
              <a:t>the project manager</a:t>
            </a:r>
          </a:p>
          <a:p>
            <a:pPr lvl="1">
              <a:lnSpc>
                <a:spcPct val="90000"/>
              </a:lnSpc>
            </a:pPr>
            <a:r>
              <a:rPr lang="en-US" dirty="0"/>
              <a:t>the project team</a:t>
            </a:r>
          </a:p>
          <a:p>
            <a:pPr lvl="1">
              <a:lnSpc>
                <a:spcPct val="90000"/>
              </a:lnSpc>
            </a:pPr>
            <a:r>
              <a:rPr lang="en-US" dirty="0"/>
              <a:t>support staff</a:t>
            </a:r>
          </a:p>
          <a:p>
            <a:pPr lvl="1">
              <a:lnSpc>
                <a:spcPct val="90000"/>
              </a:lnSpc>
            </a:pPr>
            <a:r>
              <a:rPr lang="en-US" dirty="0"/>
              <a:t>customers</a:t>
            </a:r>
          </a:p>
          <a:p>
            <a:pPr lvl="1">
              <a:lnSpc>
                <a:spcPct val="90000"/>
              </a:lnSpc>
            </a:pPr>
            <a:r>
              <a:rPr lang="en-US" dirty="0"/>
              <a:t>users</a:t>
            </a:r>
          </a:p>
          <a:p>
            <a:pPr lvl="1">
              <a:lnSpc>
                <a:spcPct val="90000"/>
              </a:lnSpc>
            </a:pPr>
            <a:r>
              <a:rPr lang="en-US" dirty="0"/>
              <a:t>suppliers</a:t>
            </a:r>
          </a:p>
          <a:p>
            <a:pPr lvl="1">
              <a:lnSpc>
                <a:spcPct val="90000"/>
              </a:lnSpc>
            </a:pPr>
            <a:r>
              <a:rPr lang="en-US" dirty="0"/>
              <a:t>opponents to the project</a:t>
            </a:r>
          </a:p>
        </p:txBody>
      </p:sp>
      <p:sp>
        <p:nvSpPr>
          <p:cNvPr id="24578" name="Rectangle 2"/>
          <p:cNvSpPr>
            <a:spLocks noGrp="1" noChangeArrowheads="1"/>
          </p:cNvSpPr>
          <p:nvPr>
            <p:ph type="title"/>
          </p:nvPr>
        </p:nvSpPr>
        <p:spPr/>
        <p:txBody>
          <a:bodyPr/>
          <a:lstStyle/>
          <a:p>
            <a:r>
              <a:rPr lang="en-US" dirty="0"/>
              <a:t>Project Stakeholders</a:t>
            </a:r>
          </a:p>
        </p:txBody>
      </p:sp>
      <p:sp>
        <p:nvSpPr>
          <p:cNvPr id="24580"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F32BD8DC-3670-4F66-BAF1-AB767FF85EC4}" type="slidenum">
              <a:rPr lang="en-US"/>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609600" y="1524000"/>
            <a:ext cx="8186738" cy="4791075"/>
          </a:xfrm>
        </p:spPr>
        <p:txBody>
          <a:bodyPr/>
          <a:lstStyle/>
          <a:p>
            <a:pPr>
              <a:lnSpc>
                <a:spcPct val="90000"/>
              </a:lnSpc>
            </a:pPr>
            <a:r>
              <a:rPr lang="en-US" b="1" dirty="0"/>
              <a:t>Stakeholders </a:t>
            </a:r>
            <a:r>
              <a:rPr lang="en-US" dirty="0"/>
              <a:t>are the people involved in or affected by project activities</a:t>
            </a:r>
          </a:p>
        </p:txBody>
      </p:sp>
      <p:sp>
        <p:nvSpPr>
          <p:cNvPr id="24578" name="Rectangle 2"/>
          <p:cNvSpPr>
            <a:spLocks noGrp="1" noChangeArrowheads="1"/>
          </p:cNvSpPr>
          <p:nvPr>
            <p:ph type="title"/>
          </p:nvPr>
        </p:nvSpPr>
        <p:spPr/>
        <p:txBody>
          <a:bodyPr/>
          <a:lstStyle/>
          <a:p>
            <a:r>
              <a:rPr lang="en-US" dirty="0"/>
              <a:t>Project Stakeholders</a:t>
            </a:r>
          </a:p>
        </p:txBody>
      </p:sp>
      <p:sp>
        <p:nvSpPr>
          <p:cNvPr id="24580"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F32BD8DC-3670-4F66-BAF1-AB767FF85EC4}" type="slidenum">
              <a:rPr lang="en-US"/>
              <a:t>28</a:t>
            </a:fld>
            <a:endParaRPr lang="en-US" dirty="0"/>
          </a:p>
        </p:txBody>
      </p:sp>
      <p:pic>
        <p:nvPicPr>
          <p:cNvPr id="1026" name="Picture 2" descr="成与败：皆在如何管理好项目干系人| 人人都是产品经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62" y="2533650"/>
            <a:ext cx="4943475" cy="3781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381000" y="1524000"/>
            <a:ext cx="8458200" cy="4876800"/>
          </a:xfrm>
        </p:spPr>
        <p:txBody>
          <a:bodyPr/>
          <a:lstStyle/>
          <a:p>
            <a:pPr>
              <a:lnSpc>
                <a:spcPct val="90000"/>
              </a:lnSpc>
            </a:pPr>
            <a:r>
              <a:rPr lang="en-US" b="1" dirty="0"/>
              <a:t>Knowledge areas </a:t>
            </a:r>
            <a:r>
              <a:rPr lang="en-US" dirty="0"/>
              <a:t>describe the key competencies that project managers must develop</a:t>
            </a:r>
          </a:p>
          <a:p>
            <a:r>
              <a:rPr lang="en-US" dirty="0"/>
              <a:t>Project managers must have knowledge and skills in all 10 knowledge areas (project integration, scope, time, cost, quality, human resource, communications, risk, procurement, and stakeholder management)</a:t>
            </a:r>
          </a:p>
          <a:p>
            <a:r>
              <a:rPr lang="en-US" dirty="0"/>
              <a:t>This text includes an entire chapter on each knowledge area</a:t>
            </a:r>
          </a:p>
        </p:txBody>
      </p:sp>
      <p:sp>
        <p:nvSpPr>
          <p:cNvPr id="25602" name="Rectangle 2"/>
          <p:cNvSpPr>
            <a:spLocks noGrp="1" noChangeArrowheads="1"/>
          </p:cNvSpPr>
          <p:nvPr>
            <p:ph type="title"/>
          </p:nvPr>
        </p:nvSpPr>
        <p:spPr>
          <a:xfrm>
            <a:off x="381000" y="381000"/>
            <a:ext cx="8534400" cy="1143000"/>
          </a:xfrm>
        </p:spPr>
        <p:txBody>
          <a:bodyPr>
            <a:normAutofit fontScale="90000"/>
          </a:bodyPr>
          <a:lstStyle/>
          <a:p>
            <a:r>
              <a:rPr lang="en-US" dirty="0"/>
              <a:t>10 Project Management Knowledge Areas</a:t>
            </a:r>
          </a:p>
        </p:txBody>
      </p:sp>
      <p:sp>
        <p:nvSpPr>
          <p:cNvPr id="2560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C68EB7DF-90B0-4429-8A5B-58BA5697E9F8}" type="slidenum">
              <a:rPr lang="en-US"/>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idx="1"/>
          </p:nvPr>
        </p:nvSpPr>
        <p:spPr>
          <a:xfrm>
            <a:off x="228600" y="1447800"/>
            <a:ext cx="8382000" cy="4411663"/>
          </a:xfrm>
        </p:spPr>
        <p:txBody>
          <a:bodyPr>
            <a:normAutofit fontScale="92500"/>
          </a:bodyPr>
          <a:lstStyle/>
          <a:p>
            <a:r>
              <a:rPr lang="en-US" dirty="0"/>
              <a:t>Discuss the relationship between </a:t>
            </a:r>
            <a:r>
              <a:rPr lang="en-US" b="1" dirty="0"/>
              <a:t>project, program, and portfolio management</a:t>
            </a:r>
            <a:r>
              <a:rPr lang="en-US" dirty="0"/>
              <a:t> and the contributions each makes to enterprise success </a:t>
            </a:r>
          </a:p>
          <a:p>
            <a:r>
              <a:rPr lang="en-US" dirty="0"/>
              <a:t>Understand the role of </a:t>
            </a:r>
            <a:r>
              <a:rPr lang="en-US" b="1" dirty="0"/>
              <a:t>project managers</a:t>
            </a:r>
            <a:r>
              <a:rPr lang="en-US" dirty="0"/>
              <a:t> by describing what they do, what skills they need, and career opportunities for IT project managers</a:t>
            </a:r>
          </a:p>
          <a:p>
            <a:r>
              <a:rPr lang="en-US" dirty="0"/>
              <a:t>Describe the project management </a:t>
            </a:r>
            <a:r>
              <a:rPr lang="en-US" b="1" dirty="0"/>
              <a:t>profession</a:t>
            </a:r>
            <a:r>
              <a:rPr lang="en-US" dirty="0"/>
              <a:t>, including its history, the role of professional organizations like the Project Management Institute (PMI), the importance of certification and ethics, and the advancement of project management software</a:t>
            </a:r>
          </a:p>
        </p:txBody>
      </p:sp>
      <p:sp>
        <p:nvSpPr>
          <p:cNvPr id="10242" name="Rectangle 2"/>
          <p:cNvSpPr>
            <a:spLocks noGrp="1" noChangeArrowheads="1"/>
          </p:cNvSpPr>
          <p:nvPr>
            <p:ph type="title"/>
          </p:nvPr>
        </p:nvSpPr>
        <p:spPr/>
        <p:txBody>
          <a:bodyPr/>
          <a:lstStyle/>
          <a:p>
            <a:r>
              <a:rPr lang="en-US" dirty="0"/>
              <a:t>Learning Objectives</a:t>
            </a:r>
          </a:p>
        </p:txBody>
      </p:sp>
      <p:sp>
        <p:nvSpPr>
          <p:cNvPr id="1024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8CA3F5D3-66F0-4F6A-8CB0-21FC3EDB1CCA}" type="slidenum">
              <a:rPr lang="en-US"/>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381000"/>
            <a:ext cx="8534400" cy="1143000"/>
          </a:xfrm>
        </p:spPr>
        <p:txBody>
          <a:bodyPr>
            <a:normAutofit fontScale="90000"/>
          </a:bodyPr>
          <a:lstStyle/>
          <a:p>
            <a:r>
              <a:rPr lang="en-US" dirty="0"/>
              <a:t>10 Project Management Knowledge Areas</a:t>
            </a:r>
          </a:p>
        </p:txBody>
      </p:sp>
      <p:sp>
        <p:nvSpPr>
          <p:cNvPr id="2560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C68EB7DF-90B0-4429-8A5B-58BA5697E9F8}" type="slidenum">
              <a:rPr lang="en-US"/>
              <a:t>30</a:t>
            </a:fld>
            <a:endParaRPr lang="en-US" dirty="0"/>
          </a:p>
        </p:txBody>
      </p:sp>
      <p:pic>
        <p:nvPicPr>
          <p:cNvPr id="3" name="图片 2"/>
          <p:cNvPicPr>
            <a:picLocks noChangeAspect="1"/>
          </p:cNvPicPr>
          <p:nvPr/>
        </p:nvPicPr>
        <p:blipFill>
          <a:blip r:embed="rId2"/>
          <a:stretch>
            <a:fillRect/>
          </a:stretch>
        </p:blipFill>
        <p:spPr>
          <a:xfrm>
            <a:off x="1181100" y="2631802"/>
            <a:ext cx="6781800" cy="3286671"/>
          </a:xfrm>
          <a:prstGeom prst="rect">
            <a:avLst/>
          </a:prstGeom>
        </p:spPr>
      </p:pic>
      <p:sp>
        <p:nvSpPr>
          <p:cNvPr id="4" name="Rectangle 3"/>
          <p:cNvSpPr>
            <a:spLocks noGrp="1" noChangeArrowheads="1"/>
          </p:cNvSpPr>
          <p:nvPr>
            <p:ph idx="1"/>
          </p:nvPr>
        </p:nvSpPr>
        <p:spPr>
          <a:xfrm>
            <a:off x="381000" y="1600200"/>
            <a:ext cx="2743200" cy="457200"/>
          </a:xfrm>
        </p:spPr>
        <p:txBody>
          <a:bodyPr/>
          <a:lstStyle/>
          <a:p>
            <a:pPr>
              <a:lnSpc>
                <a:spcPct val="90000"/>
              </a:lnSpc>
            </a:pPr>
            <a:r>
              <a:rPr lang="zh-CN" altLang="en-US" b="1" dirty="0"/>
              <a:t>项目整合管理</a:t>
            </a:r>
            <a:endParaRPr lang="en-US"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381000"/>
            <a:ext cx="8534400" cy="1143000"/>
          </a:xfrm>
        </p:spPr>
        <p:txBody>
          <a:bodyPr>
            <a:normAutofit fontScale="90000"/>
          </a:bodyPr>
          <a:lstStyle/>
          <a:p>
            <a:r>
              <a:rPr lang="en-US" dirty="0"/>
              <a:t>10 Project Management Knowledge Areas</a:t>
            </a:r>
          </a:p>
        </p:txBody>
      </p:sp>
      <p:sp>
        <p:nvSpPr>
          <p:cNvPr id="2560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C68EB7DF-90B0-4429-8A5B-58BA5697E9F8}" type="slidenum">
              <a:rPr lang="en-US"/>
              <a:t>31</a:t>
            </a:fld>
            <a:endParaRPr lang="en-US" dirty="0"/>
          </a:p>
        </p:txBody>
      </p:sp>
      <p:pic>
        <p:nvPicPr>
          <p:cNvPr id="6" name="图片 5"/>
          <p:cNvPicPr>
            <a:picLocks noChangeAspect="1"/>
          </p:cNvPicPr>
          <p:nvPr/>
        </p:nvPicPr>
        <p:blipFill>
          <a:blip r:embed="rId2"/>
          <a:stretch>
            <a:fillRect/>
          </a:stretch>
        </p:blipFill>
        <p:spPr>
          <a:xfrm>
            <a:off x="1600200" y="1693069"/>
            <a:ext cx="6097416" cy="3471862"/>
          </a:xfrm>
          <a:prstGeom prst="rect">
            <a:avLst/>
          </a:prstGeom>
        </p:spPr>
      </p:pic>
      <p:sp>
        <p:nvSpPr>
          <p:cNvPr id="7" name="Rectangle 3"/>
          <p:cNvSpPr>
            <a:spLocks noGrp="1" noChangeArrowheads="1"/>
          </p:cNvSpPr>
          <p:nvPr>
            <p:ph idx="1"/>
          </p:nvPr>
        </p:nvSpPr>
        <p:spPr>
          <a:xfrm>
            <a:off x="381000" y="1600200"/>
            <a:ext cx="2743200" cy="457200"/>
          </a:xfrm>
        </p:spPr>
        <p:txBody>
          <a:bodyPr/>
          <a:lstStyle/>
          <a:p>
            <a:pPr>
              <a:lnSpc>
                <a:spcPct val="90000"/>
              </a:lnSpc>
            </a:pPr>
            <a:r>
              <a:rPr lang="zh-CN" altLang="en-US" b="1" dirty="0"/>
              <a:t>项目范围管理</a:t>
            </a:r>
            <a:endParaRPr lang="en-US"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381000"/>
            <a:ext cx="8534400" cy="1143000"/>
          </a:xfrm>
        </p:spPr>
        <p:txBody>
          <a:bodyPr>
            <a:normAutofit fontScale="90000"/>
          </a:bodyPr>
          <a:lstStyle/>
          <a:p>
            <a:r>
              <a:rPr lang="en-US" dirty="0"/>
              <a:t>10 Project Management Knowledge Areas</a:t>
            </a:r>
          </a:p>
        </p:txBody>
      </p:sp>
      <p:sp>
        <p:nvSpPr>
          <p:cNvPr id="2560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C68EB7DF-90B0-4429-8A5B-58BA5697E9F8}" type="slidenum">
              <a:rPr lang="en-US"/>
              <a:t>32</a:t>
            </a:fld>
            <a:endParaRPr lang="en-US" dirty="0"/>
          </a:p>
        </p:txBody>
      </p:sp>
      <p:pic>
        <p:nvPicPr>
          <p:cNvPr id="6" name="图片 5"/>
          <p:cNvPicPr>
            <a:picLocks noChangeAspect="1"/>
          </p:cNvPicPr>
          <p:nvPr/>
        </p:nvPicPr>
        <p:blipFill>
          <a:blip r:embed="rId2"/>
          <a:stretch>
            <a:fillRect/>
          </a:stretch>
        </p:blipFill>
        <p:spPr>
          <a:xfrm>
            <a:off x="1553244" y="2202350"/>
            <a:ext cx="6037512" cy="3064396"/>
          </a:xfrm>
          <a:prstGeom prst="rect">
            <a:avLst/>
          </a:prstGeom>
        </p:spPr>
      </p:pic>
      <p:sp>
        <p:nvSpPr>
          <p:cNvPr id="7" name="Rectangle 3"/>
          <p:cNvSpPr>
            <a:spLocks noGrp="1" noChangeArrowheads="1"/>
          </p:cNvSpPr>
          <p:nvPr>
            <p:ph idx="1"/>
          </p:nvPr>
        </p:nvSpPr>
        <p:spPr>
          <a:xfrm>
            <a:off x="381000" y="1600200"/>
            <a:ext cx="2743200" cy="457200"/>
          </a:xfrm>
        </p:spPr>
        <p:txBody>
          <a:bodyPr/>
          <a:lstStyle/>
          <a:p>
            <a:pPr>
              <a:lnSpc>
                <a:spcPct val="90000"/>
              </a:lnSpc>
            </a:pPr>
            <a:r>
              <a:rPr lang="zh-CN" altLang="en-US" b="1" dirty="0"/>
              <a:t>项目时间管理</a:t>
            </a:r>
            <a:endParaRPr lang="en-US"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381000"/>
            <a:ext cx="8534400" cy="1143000"/>
          </a:xfrm>
        </p:spPr>
        <p:txBody>
          <a:bodyPr>
            <a:normAutofit fontScale="90000"/>
          </a:bodyPr>
          <a:lstStyle/>
          <a:p>
            <a:r>
              <a:rPr lang="en-US" dirty="0"/>
              <a:t>10 Project Management Knowledge Areas</a:t>
            </a:r>
          </a:p>
        </p:txBody>
      </p:sp>
      <p:sp>
        <p:nvSpPr>
          <p:cNvPr id="2560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C68EB7DF-90B0-4429-8A5B-58BA5697E9F8}" type="slidenum">
              <a:rPr lang="en-US"/>
              <a:t>33</a:t>
            </a:fld>
            <a:endParaRPr lang="en-US" dirty="0"/>
          </a:p>
        </p:txBody>
      </p:sp>
      <p:pic>
        <p:nvPicPr>
          <p:cNvPr id="3" name="图片 2"/>
          <p:cNvPicPr>
            <a:picLocks noChangeAspect="1"/>
          </p:cNvPicPr>
          <p:nvPr/>
        </p:nvPicPr>
        <p:blipFill>
          <a:blip r:embed="rId2"/>
          <a:stretch>
            <a:fillRect/>
          </a:stretch>
        </p:blipFill>
        <p:spPr>
          <a:xfrm>
            <a:off x="1794207" y="2066026"/>
            <a:ext cx="5707985" cy="3480935"/>
          </a:xfrm>
          <a:prstGeom prst="rect">
            <a:avLst/>
          </a:prstGeom>
        </p:spPr>
      </p:pic>
      <p:sp>
        <p:nvSpPr>
          <p:cNvPr id="4" name="Rectangle 3"/>
          <p:cNvSpPr>
            <a:spLocks noGrp="1" noChangeArrowheads="1"/>
          </p:cNvSpPr>
          <p:nvPr>
            <p:ph idx="1"/>
          </p:nvPr>
        </p:nvSpPr>
        <p:spPr>
          <a:xfrm>
            <a:off x="381000" y="1600200"/>
            <a:ext cx="2743200" cy="457200"/>
          </a:xfrm>
        </p:spPr>
        <p:txBody>
          <a:bodyPr/>
          <a:lstStyle/>
          <a:p>
            <a:pPr>
              <a:lnSpc>
                <a:spcPct val="90000"/>
              </a:lnSpc>
            </a:pPr>
            <a:r>
              <a:rPr lang="zh-CN" altLang="en-US" b="1" dirty="0"/>
              <a:t>项目成本管理</a:t>
            </a:r>
            <a:endParaRPr lang="en-U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381000"/>
            <a:ext cx="8534400" cy="1143000"/>
          </a:xfrm>
        </p:spPr>
        <p:txBody>
          <a:bodyPr>
            <a:normAutofit fontScale="90000"/>
          </a:bodyPr>
          <a:lstStyle/>
          <a:p>
            <a:r>
              <a:rPr lang="en-US" dirty="0"/>
              <a:t>10 Project Management Knowledge Areas</a:t>
            </a:r>
          </a:p>
        </p:txBody>
      </p:sp>
      <p:sp>
        <p:nvSpPr>
          <p:cNvPr id="2560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C68EB7DF-90B0-4429-8A5B-58BA5697E9F8}" type="slidenum">
              <a:rPr lang="en-US"/>
              <a:t>34</a:t>
            </a:fld>
            <a:endParaRPr lang="en-US" dirty="0"/>
          </a:p>
        </p:txBody>
      </p:sp>
      <p:pic>
        <p:nvPicPr>
          <p:cNvPr id="4" name="图片 3"/>
          <p:cNvPicPr>
            <a:picLocks noChangeAspect="1"/>
          </p:cNvPicPr>
          <p:nvPr/>
        </p:nvPicPr>
        <p:blipFill>
          <a:blip r:embed="rId2"/>
          <a:stretch>
            <a:fillRect/>
          </a:stretch>
        </p:blipFill>
        <p:spPr>
          <a:xfrm>
            <a:off x="1400175" y="2235209"/>
            <a:ext cx="6343650" cy="2964385"/>
          </a:xfrm>
          <a:prstGeom prst="rect">
            <a:avLst/>
          </a:prstGeom>
        </p:spPr>
      </p:pic>
      <p:sp>
        <p:nvSpPr>
          <p:cNvPr id="6" name="Rectangle 3"/>
          <p:cNvSpPr>
            <a:spLocks noGrp="1" noChangeArrowheads="1"/>
          </p:cNvSpPr>
          <p:nvPr>
            <p:ph idx="1"/>
          </p:nvPr>
        </p:nvSpPr>
        <p:spPr>
          <a:xfrm>
            <a:off x="381000" y="1600200"/>
            <a:ext cx="2743200" cy="457200"/>
          </a:xfrm>
        </p:spPr>
        <p:txBody>
          <a:bodyPr/>
          <a:lstStyle/>
          <a:p>
            <a:pPr>
              <a:lnSpc>
                <a:spcPct val="90000"/>
              </a:lnSpc>
            </a:pPr>
            <a:r>
              <a:rPr lang="zh-CN" altLang="en-US" b="1" dirty="0"/>
              <a:t>项目质量管理</a:t>
            </a:r>
            <a:endParaRPr lang="en-US"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381000"/>
            <a:ext cx="8534400" cy="1143000"/>
          </a:xfrm>
        </p:spPr>
        <p:txBody>
          <a:bodyPr>
            <a:normAutofit fontScale="90000"/>
          </a:bodyPr>
          <a:lstStyle/>
          <a:p>
            <a:r>
              <a:rPr lang="en-US" dirty="0"/>
              <a:t>10 Project Management Knowledge Areas</a:t>
            </a:r>
          </a:p>
        </p:txBody>
      </p:sp>
      <p:sp>
        <p:nvSpPr>
          <p:cNvPr id="2560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C68EB7DF-90B0-4429-8A5B-58BA5697E9F8}" type="slidenum">
              <a:rPr lang="en-US"/>
              <a:t>35</a:t>
            </a:fld>
            <a:endParaRPr lang="en-US" dirty="0"/>
          </a:p>
        </p:txBody>
      </p:sp>
      <p:sp>
        <p:nvSpPr>
          <p:cNvPr id="6" name="Rectangle 3"/>
          <p:cNvSpPr>
            <a:spLocks noGrp="1" noChangeArrowheads="1"/>
          </p:cNvSpPr>
          <p:nvPr>
            <p:ph idx="1"/>
          </p:nvPr>
        </p:nvSpPr>
        <p:spPr>
          <a:xfrm>
            <a:off x="381000" y="1600200"/>
            <a:ext cx="3429000" cy="457200"/>
          </a:xfrm>
        </p:spPr>
        <p:txBody>
          <a:bodyPr/>
          <a:lstStyle/>
          <a:p>
            <a:pPr>
              <a:lnSpc>
                <a:spcPct val="90000"/>
              </a:lnSpc>
            </a:pPr>
            <a:r>
              <a:rPr lang="zh-CN" altLang="en-US" b="1" dirty="0"/>
              <a:t>项目人力资源管理</a:t>
            </a:r>
            <a:endParaRPr lang="en-US" b="1" dirty="0"/>
          </a:p>
        </p:txBody>
      </p:sp>
      <p:pic>
        <p:nvPicPr>
          <p:cNvPr id="3" name="图片 2"/>
          <p:cNvPicPr>
            <a:picLocks noChangeAspect="1"/>
          </p:cNvPicPr>
          <p:nvPr/>
        </p:nvPicPr>
        <p:blipFill>
          <a:blip r:embed="rId2"/>
          <a:stretch>
            <a:fillRect/>
          </a:stretch>
        </p:blipFill>
        <p:spPr>
          <a:xfrm>
            <a:off x="1664493" y="2137913"/>
            <a:ext cx="5815013" cy="361903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381000"/>
            <a:ext cx="8534400" cy="1143000"/>
          </a:xfrm>
        </p:spPr>
        <p:txBody>
          <a:bodyPr>
            <a:normAutofit fontScale="90000"/>
          </a:bodyPr>
          <a:lstStyle/>
          <a:p>
            <a:r>
              <a:rPr lang="en-US" dirty="0"/>
              <a:t>10 Project Management Knowledge Areas</a:t>
            </a:r>
          </a:p>
        </p:txBody>
      </p:sp>
      <p:sp>
        <p:nvSpPr>
          <p:cNvPr id="2560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C68EB7DF-90B0-4429-8A5B-58BA5697E9F8}" type="slidenum">
              <a:rPr lang="en-US"/>
              <a:t>36</a:t>
            </a:fld>
            <a:endParaRPr lang="en-US" dirty="0"/>
          </a:p>
        </p:txBody>
      </p:sp>
      <p:sp>
        <p:nvSpPr>
          <p:cNvPr id="6" name="Rectangle 3"/>
          <p:cNvSpPr>
            <a:spLocks noGrp="1" noChangeArrowheads="1"/>
          </p:cNvSpPr>
          <p:nvPr>
            <p:ph idx="1"/>
          </p:nvPr>
        </p:nvSpPr>
        <p:spPr>
          <a:xfrm>
            <a:off x="381000" y="1600200"/>
            <a:ext cx="3429000" cy="457200"/>
          </a:xfrm>
        </p:spPr>
        <p:txBody>
          <a:bodyPr/>
          <a:lstStyle/>
          <a:p>
            <a:pPr>
              <a:lnSpc>
                <a:spcPct val="90000"/>
              </a:lnSpc>
            </a:pPr>
            <a:r>
              <a:rPr lang="zh-CN" altLang="en-US" b="1" dirty="0"/>
              <a:t>项目沟通管理</a:t>
            </a:r>
            <a:endParaRPr lang="en-US" b="1" dirty="0"/>
          </a:p>
        </p:txBody>
      </p:sp>
      <p:pic>
        <p:nvPicPr>
          <p:cNvPr id="8" name="图片 7"/>
          <p:cNvPicPr>
            <a:picLocks noChangeAspect="1"/>
          </p:cNvPicPr>
          <p:nvPr/>
        </p:nvPicPr>
        <p:blipFill>
          <a:blip r:embed="rId2"/>
          <a:stretch>
            <a:fillRect/>
          </a:stretch>
        </p:blipFill>
        <p:spPr>
          <a:xfrm>
            <a:off x="1283493" y="2362200"/>
            <a:ext cx="6577013" cy="310731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381000"/>
            <a:ext cx="8534400" cy="1143000"/>
          </a:xfrm>
        </p:spPr>
        <p:txBody>
          <a:bodyPr>
            <a:normAutofit fontScale="90000"/>
          </a:bodyPr>
          <a:lstStyle/>
          <a:p>
            <a:r>
              <a:rPr lang="en-US" dirty="0"/>
              <a:t>10 Project Management Knowledge Areas</a:t>
            </a:r>
          </a:p>
        </p:txBody>
      </p:sp>
      <p:sp>
        <p:nvSpPr>
          <p:cNvPr id="2560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C68EB7DF-90B0-4429-8A5B-58BA5697E9F8}" type="slidenum">
              <a:rPr lang="en-US"/>
              <a:t>37</a:t>
            </a:fld>
            <a:endParaRPr lang="en-US" dirty="0"/>
          </a:p>
        </p:txBody>
      </p:sp>
      <p:sp>
        <p:nvSpPr>
          <p:cNvPr id="6" name="Rectangle 3"/>
          <p:cNvSpPr>
            <a:spLocks noGrp="1" noChangeArrowheads="1"/>
          </p:cNvSpPr>
          <p:nvPr>
            <p:ph idx="1"/>
          </p:nvPr>
        </p:nvSpPr>
        <p:spPr>
          <a:xfrm>
            <a:off x="381000" y="1600200"/>
            <a:ext cx="3429000" cy="457200"/>
          </a:xfrm>
        </p:spPr>
        <p:txBody>
          <a:bodyPr/>
          <a:lstStyle/>
          <a:p>
            <a:pPr>
              <a:lnSpc>
                <a:spcPct val="90000"/>
              </a:lnSpc>
            </a:pPr>
            <a:r>
              <a:rPr lang="zh-CN" altLang="en-US" b="1" dirty="0"/>
              <a:t>项目风险管理</a:t>
            </a:r>
            <a:endParaRPr lang="en-US" b="1" dirty="0"/>
          </a:p>
        </p:txBody>
      </p:sp>
      <p:pic>
        <p:nvPicPr>
          <p:cNvPr id="3" name="图片 2"/>
          <p:cNvPicPr>
            <a:picLocks noChangeAspect="1"/>
          </p:cNvPicPr>
          <p:nvPr/>
        </p:nvPicPr>
        <p:blipFill>
          <a:blip r:embed="rId2"/>
          <a:stretch>
            <a:fillRect/>
          </a:stretch>
        </p:blipFill>
        <p:spPr>
          <a:xfrm>
            <a:off x="1295400" y="2076091"/>
            <a:ext cx="6553200" cy="380319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381000"/>
            <a:ext cx="8534400" cy="1143000"/>
          </a:xfrm>
        </p:spPr>
        <p:txBody>
          <a:bodyPr>
            <a:normAutofit fontScale="90000"/>
          </a:bodyPr>
          <a:lstStyle/>
          <a:p>
            <a:r>
              <a:rPr lang="en-US" dirty="0"/>
              <a:t>10 Project Management Knowledge Areas</a:t>
            </a:r>
          </a:p>
        </p:txBody>
      </p:sp>
      <p:sp>
        <p:nvSpPr>
          <p:cNvPr id="2560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C68EB7DF-90B0-4429-8A5B-58BA5697E9F8}" type="slidenum">
              <a:rPr lang="en-US"/>
              <a:t>38</a:t>
            </a:fld>
            <a:endParaRPr lang="en-US" dirty="0"/>
          </a:p>
        </p:txBody>
      </p:sp>
      <p:sp>
        <p:nvSpPr>
          <p:cNvPr id="6" name="Rectangle 3"/>
          <p:cNvSpPr>
            <a:spLocks noGrp="1" noChangeArrowheads="1"/>
          </p:cNvSpPr>
          <p:nvPr>
            <p:ph idx="1"/>
          </p:nvPr>
        </p:nvSpPr>
        <p:spPr>
          <a:xfrm>
            <a:off x="381000" y="1600200"/>
            <a:ext cx="3429000" cy="457200"/>
          </a:xfrm>
        </p:spPr>
        <p:txBody>
          <a:bodyPr/>
          <a:lstStyle/>
          <a:p>
            <a:pPr>
              <a:lnSpc>
                <a:spcPct val="90000"/>
              </a:lnSpc>
            </a:pPr>
            <a:r>
              <a:rPr lang="zh-CN" altLang="en-US" b="1" dirty="0"/>
              <a:t>项目采购管理</a:t>
            </a:r>
            <a:endParaRPr lang="en-US" b="1" dirty="0"/>
          </a:p>
        </p:txBody>
      </p:sp>
      <p:pic>
        <p:nvPicPr>
          <p:cNvPr id="4" name="图片 3"/>
          <p:cNvPicPr>
            <a:picLocks noChangeAspect="1"/>
          </p:cNvPicPr>
          <p:nvPr/>
        </p:nvPicPr>
        <p:blipFill>
          <a:blip r:embed="rId2"/>
          <a:stretch>
            <a:fillRect/>
          </a:stretch>
        </p:blipFill>
        <p:spPr>
          <a:xfrm>
            <a:off x="1397793" y="2133600"/>
            <a:ext cx="6348413" cy="389641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381000"/>
            <a:ext cx="8534400" cy="1143000"/>
          </a:xfrm>
        </p:spPr>
        <p:txBody>
          <a:bodyPr>
            <a:normAutofit fontScale="90000"/>
          </a:bodyPr>
          <a:lstStyle/>
          <a:p>
            <a:r>
              <a:rPr lang="en-US" dirty="0"/>
              <a:t>10 Project Management Knowledge Areas</a:t>
            </a:r>
          </a:p>
        </p:txBody>
      </p:sp>
      <p:sp>
        <p:nvSpPr>
          <p:cNvPr id="2560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C68EB7DF-90B0-4429-8A5B-58BA5697E9F8}" type="slidenum">
              <a:rPr lang="en-US"/>
              <a:t>39</a:t>
            </a:fld>
            <a:endParaRPr lang="en-US" dirty="0"/>
          </a:p>
        </p:txBody>
      </p:sp>
      <p:sp>
        <p:nvSpPr>
          <p:cNvPr id="6" name="Rectangle 3"/>
          <p:cNvSpPr>
            <a:spLocks noGrp="1" noChangeArrowheads="1"/>
          </p:cNvSpPr>
          <p:nvPr>
            <p:ph idx="1"/>
          </p:nvPr>
        </p:nvSpPr>
        <p:spPr>
          <a:xfrm>
            <a:off x="381000" y="1600200"/>
            <a:ext cx="3429000" cy="457200"/>
          </a:xfrm>
        </p:spPr>
        <p:txBody>
          <a:bodyPr/>
          <a:lstStyle/>
          <a:p>
            <a:pPr>
              <a:lnSpc>
                <a:spcPct val="90000"/>
              </a:lnSpc>
            </a:pPr>
            <a:r>
              <a:rPr lang="zh-CN" altLang="en-US" b="1" dirty="0"/>
              <a:t>项目干系人管理</a:t>
            </a:r>
            <a:endParaRPr lang="en-US" b="1" dirty="0"/>
          </a:p>
        </p:txBody>
      </p:sp>
      <p:pic>
        <p:nvPicPr>
          <p:cNvPr id="3" name="图片 2"/>
          <p:cNvPicPr>
            <a:picLocks noChangeAspect="1"/>
          </p:cNvPicPr>
          <p:nvPr/>
        </p:nvPicPr>
        <p:blipFill>
          <a:blip r:embed="rId2"/>
          <a:stretch>
            <a:fillRect/>
          </a:stretch>
        </p:blipFill>
        <p:spPr>
          <a:xfrm>
            <a:off x="1335881" y="2224872"/>
            <a:ext cx="6472238" cy="35671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4</a:t>
            </a:fld>
            <a:endParaRPr lang="en-US" dirty="0"/>
          </a:p>
        </p:txBody>
      </p:sp>
      <p:pic>
        <p:nvPicPr>
          <p:cNvPr id="6" name="图片 5"/>
          <p:cNvPicPr>
            <a:picLocks noChangeAspect="1"/>
          </p:cNvPicPr>
          <p:nvPr/>
        </p:nvPicPr>
        <p:blipFill>
          <a:blip r:embed="rId2"/>
          <a:stretch>
            <a:fillRect/>
          </a:stretch>
        </p:blipFill>
        <p:spPr>
          <a:xfrm>
            <a:off x="442912" y="80962"/>
            <a:ext cx="8258175" cy="669607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381000" y="1612900"/>
            <a:ext cx="8458200" cy="4330700"/>
          </a:xfrm>
        </p:spPr>
        <p:txBody>
          <a:bodyPr/>
          <a:lstStyle/>
          <a:p>
            <a:r>
              <a:rPr lang="en-US" b="1" dirty="0"/>
              <a:t>Project management tools and techniques </a:t>
            </a:r>
            <a:r>
              <a:rPr lang="en-US" dirty="0"/>
              <a:t>assist project managers and their teams in various aspects of project management</a:t>
            </a:r>
          </a:p>
          <a:p>
            <a:r>
              <a:rPr lang="en-US" dirty="0"/>
              <a:t>Some specific ones include</a:t>
            </a:r>
          </a:p>
          <a:p>
            <a:pPr lvl="2"/>
            <a:r>
              <a:rPr lang="en-US" dirty="0"/>
              <a:t>Project charter, scope statement, and WBS (scope)</a:t>
            </a:r>
          </a:p>
          <a:p>
            <a:pPr lvl="1"/>
            <a:r>
              <a:rPr lang="en-US" dirty="0"/>
              <a:t>Gantt charts, network diagrams, critical path analysis, critical chain scheduling (time)</a:t>
            </a:r>
          </a:p>
          <a:p>
            <a:pPr lvl="1"/>
            <a:r>
              <a:rPr lang="en-US" dirty="0"/>
              <a:t>Cost estimates and earned value management (cost)</a:t>
            </a:r>
          </a:p>
          <a:p>
            <a:pPr lvl="1"/>
            <a:r>
              <a:rPr lang="en-US" dirty="0"/>
              <a:t>See Table 1-1 for many more</a:t>
            </a:r>
            <a:endParaRPr lang="en-US" sz="3000" dirty="0"/>
          </a:p>
          <a:p>
            <a:pPr lvl="1">
              <a:lnSpc>
                <a:spcPct val="90000"/>
              </a:lnSpc>
            </a:pPr>
            <a:endParaRPr lang="en-US" dirty="0"/>
          </a:p>
        </p:txBody>
      </p:sp>
      <p:sp>
        <p:nvSpPr>
          <p:cNvPr id="26626" name="Rectangle 2"/>
          <p:cNvSpPr>
            <a:spLocks noGrp="1" noChangeArrowheads="1"/>
          </p:cNvSpPr>
          <p:nvPr>
            <p:ph type="title"/>
          </p:nvPr>
        </p:nvSpPr>
        <p:spPr/>
        <p:txBody>
          <a:bodyPr>
            <a:normAutofit fontScale="90000"/>
          </a:bodyPr>
          <a:lstStyle/>
          <a:p>
            <a:r>
              <a:rPr lang="en-US" dirty="0"/>
              <a:t>Project Management Tools and Techniques</a:t>
            </a:r>
          </a:p>
        </p:txBody>
      </p:sp>
      <p:sp>
        <p:nvSpPr>
          <p:cNvPr id="26628"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1DE2A35-A3A0-48F2-BAA4-D5904553118B}" type="slidenum">
              <a:rPr lang="en-US"/>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US" dirty="0"/>
              <a:t>Project Management Tools and Techniques</a:t>
            </a:r>
          </a:p>
        </p:txBody>
      </p:sp>
      <p:sp>
        <p:nvSpPr>
          <p:cNvPr id="26628"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1DE2A35-A3A0-48F2-BAA4-D5904553118B}" type="slidenum">
              <a:rPr lang="en-US"/>
              <a:t>41</a:t>
            </a:fld>
            <a:endParaRPr lang="en-US" dirty="0"/>
          </a:p>
        </p:txBody>
      </p:sp>
      <p:pic>
        <p:nvPicPr>
          <p:cNvPr id="3" name="图片 2"/>
          <p:cNvPicPr>
            <a:picLocks noChangeAspect="1"/>
          </p:cNvPicPr>
          <p:nvPr/>
        </p:nvPicPr>
        <p:blipFill>
          <a:blip r:embed="rId2"/>
          <a:stretch>
            <a:fillRect/>
          </a:stretch>
        </p:blipFill>
        <p:spPr>
          <a:xfrm>
            <a:off x="1295400" y="1983582"/>
            <a:ext cx="6572250" cy="3943350"/>
          </a:xfrm>
          <a:prstGeom prst="rect">
            <a:avLst/>
          </a:prstGeom>
        </p:spPr>
      </p:pic>
      <p:sp>
        <p:nvSpPr>
          <p:cNvPr id="6" name="内容占位符 5"/>
          <p:cNvSpPr>
            <a:spLocks noGrp="1"/>
          </p:cNvSpPr>
          <p:nvPr>
            <p:ph idx="1"/>
          </p:nvPr>
        </p:nvSpPr>
        <p:spPr>
          <a:xfrm>
            <a:off x="457200" y="1481138"/>
            <a:ext cx="8229600" cy="652462"/>
          </a:xfrm>
        </p:spPr>
        <p:txBody>
          <a:bodyPr/>
          <a:lstStyle/>
          <a:p>
            <a:r>
              <a:rPr lang="en-US" altLang="zh-CN" dirty="0"/>
              <a:t>WBS</a:t>
            </a:r>
            <a:r>
              <a:rPr lang="zh-CN" altLang="en-US" dirty="0"/>
              <a:t>工作分解</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US" dirty="0"/>
              <a:t>Project Management Tools and Techniques</a:t>
            </a:r>
          </a:p>
        </p:txBody>
      </p:sp>
      <p:sp>
        <p:nvSpPr>
          <p:cNvPr id="26628"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1DE2A35-A3A0-48F2-BAA4-D5904553118B}" type="slidenum">
              <a:rPr lang="en-US"/>
              <a:t>42</a:t>
            </a:fld>
            <a:endParaRPr lang="en-US" dirty="0"/>
          </a:p>
        </p:txBody>
      </p:sp>
      <p:sp>
        <p:nvSpPr>
          <p:cNvPr id="6" name="内容占位符 5"/>
          <p:cNvSpPr>
            <a:spLocks noGrp="1"/>
          </p:cNvSpPr>
          <p:nvPr>
            <p:ph idx="1"/>
          </p:nvPr>
        </p:nvSpPr>
        <p:spPr>
          <a:xfrm>
            <a:off x="457200" y="1481138"/>
            <a:ext cx="8229600" cy="652462"/>
          </a:xfrm>
        </p:spPr>
        <p:txBody>
          <a:bodyPr/>
          <a:lstStyle/>
          <a:p>
            <a:r>
              <a:rPr lang="en-US" altLang="zh-CN" dirty="0"/>
              <a:t>WBS</a:t>
            </a:r>
            <a:r>
              <a:rPr lang="zh-CN" altLang="en-US" dirty="0"/>
              <a:t>甘特图</a:t>
            </a:r>
          </a:p>
        </p:txBody>
      </p:sp>
      <p:pic>
        <p:nvPicPr>
          <p:cNvPr id="4098" name="Picture 2" descr="甘特图怎么做？看完这篇你就学会项目管理画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46228"/>
            <a:ext cx="7854591" cy="37407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US" dirty="0"/>
              <a:t>Project Management Tools and Techniques</a:t>
            </a:r>
          </a:p>
        </p:txBody>
      </p:sp>
      <p:sp>
        <p:nvSpPr>
          <p:cNvPr id="26628"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1DE2A35-A3A0-48F2-BAA4-D5904553118B}" type="slidenum">
              <a:rPr lang="en-US"/>
              <a:t>43</a:t>
            </a:fld>
            <a:endParaRPr lang="en-US" dirty="0"/>
          </a:p>
        </p:txBody>
      </p:sp>
      <p:sp>
        <p:nvSpPr>
          <p:cNvPr id="6" name="内容占位符 5"/>
          <p:cNvSpPr>
            <a:spLocks noGrp="1"/>
          </p:cNvSpPr>
          <p:nvPr>
            <p:ph idx="1"/>
          </p:nvPr>
        </p:nvSpPr>
        <p:spPr>
          <a:xfrm>
            <a:off x="457200" y="1481138"/>
            <a:ext cx="8229600" cy="652462"/>
          </a:xfrm>
        </p:spPr>
        <p:txBody>
          <a:bodyPr/>
          <a:lstStyle/>
          <a:p>
            <a:r>
              <a:rPr lang="zh-CN" altLang="en-US" dirty="0"/>
              <a:t>网络图</a:t>
            </a:r>
          </a:p>
        </p:txBody>
      </p:sp>
      <p:pic>
        <p:nvPicPr>
          <p:cNvPr id="4" name="图片 3"/>
          <p:cNvPicPr>
            <a:picLocks noChangeAspect="1"/>
          </p:cNvPicPr>
          <p:nvPr/>
        </p:nvPicPr>
        <p:blipFill>
          <a:blip r:embed="rId2"/>
          <a:stretch>
            <a:fillRect/>
          </a:stretch>
        </p:blipFill>
        <p:spPr>
          <a:xfrm>
            <a:off x="1698058" y="1950424"/>
            <a:ext cx="5747884" cy="39147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US" dirty="0"/>
              <a:t>Project Management Tools and Techniques</a:t>
            </a:r>
          </a:p>
        </p:txBody>
      </p:sp>
      <p:sp>
        <p:nvSpPr>
          <p:cNvPr id="26628"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1DE2A35-A3A0-48F2-BAA4-D5904553118B}" type="slidenum">
              <a:rPr lang="en-US"/>
              <a:t>44</a:t>
            </a:fld>
            <a:endParaRPr lang="en-US" dirty="0"/>
          </a:p>
        </p:txBody>
      </p:sp>
      <p:sp>
        <p:nvSpPr>
          <p:cNvPr id="6" name="内容占位符 5"/>
          <p:cNvSpPr>
            <a:spLocks noGrp="1"/>
          </p:cNvSpPr>
          <p:nvPr>
            <p:ph idx="1"/>
          </p:nvPr>
        </p:nvSpPr>
        <p:spPr>
          <a:xfrm>
            <a:off x="457200" y="1481138"/>
            <a:ext cx="8229600" cy="652462"/>
          </a:xfrm>
        </p:spPr>
        <p:txBody>
          <a:bodyPr/>
          <a:lstStyle/>
          <a:p>
            <a:r>
              <a:rPr lang="zh-CN" altLang="en-US" dirty="0"/>
              <a:t>关键路径分析</a:t>
            </a:r>
          </a:p>
        </p:txBody>
      </p:sp>
      <p:pic>
        <p:nvPicPr>
          <p:cNvPr id="9218" name="Picture 2" descr="项目管理关键路径法解析_我每天要吃很多很多的博客-CSDN博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369" y="2057400"/>
            <a:ext cx="6291262" cy="39647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US" dirty="0"/>
              <a:t>Project Management Tools and Techniques</a:t>
            </a:r>
          </a:p>
        </p:txBody>
      </p:sp>
      <p:sp>
        <p:nvSpPr>
          <p:cNvPr id="26628"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1DE2A35-A3A0-48F2-BAA4-D5904553118B}" type="slidenum">
              <a:rPr lang="en-US"/>
              <a:t>45</a:t>
            </a:fld>
            <a:endParaRPr lang="en-US" dirty="0"/>
          </a:p>
        </p:txBody>
      </p:sp>
      <p:sp>
        <p:nvSpPr>
          <p:cNvPr id="6" name="内容占位符 5"/>
          <p:cNvSpPr>
            <a:spLocks noGrp="1"/>
          </p:cNvSpPr>
          <p:nvPr>
            <p:ph idx="1"/>
          </p:nvPr>
        </p:nvSpPr>
        <p:spPr>
          <a:xfrm>
            <a:off x="457200" y="1481138"/>
            <a:ext cx="8229600" cy="652462"/>
          </a:xfrm>
        </p:spPr>
        <p:txBody>
          <a:bodyPr/>
          <a:lstStyle/>
          <a:p>
            <a:r>
              <a:rPr lang="zh-CN" altLang="en-US" dirty="0"/>
              <a:t>挣值管理</a:t>
            </a:r>
          </a:p>
        </p:txBody>
      </p:sp>
      <p:pic>
        <p:nvPicPr>
          <p:cNvPr id="10242" name="Picture 2" descr="挣值计算知识– PMbook项目管理者手册– 信息系统项目管理师、系统集成项目管理工程师、P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308" y="2133600"/>
            <a:ext cx="6027384" cy="4047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1000" y="1219200"/>
            <a:ext cx="8305800" cy="4953000"/>
          </a:xfrm>
        </p:spPr>
        <p:txBody>
          <a:bodyPr>
            <a:normAutofit fontScale="92500" lnSpcReduction="20000"/>
          </a:bodyPr>
          <a:lstStyle/>
          <a:p>
            <a:pPr eaLnBrk="1" hangingPunct="1">
              <a:defRPr/>
            </a:pPr>
            <a:r>
              <a:rPr lang="en-US" sz="2900" dirty="0"/>
              <a:t>“</a:t>
            </a:r>
            <a:r>
              <a:rPr lang="en-US" sz="2900" b="1" dirty="0"/>
              <a:t>Super tools</a:t>
            </a:r>
            <a:r>
              <a:rPr lang="en-US" sz="2900" dirty="0"/>
              <a:t>” are those tools that have high use and high potential for improving project success, such as:</a:t>
            </a:r>
          </a:p>
          <a:p>
            <a:pPr lvl="1" eaLnBrk="1" hangingPunct="1">
              <a:defRPr/>
            </a:pPr>
            <a:r>
              <a:rPr lang="en-US" sz="2500" dirty="0"/>
              <a:t>Software for task scheduling (such as project management software)</a:t>
            </a:r>
          </a:p>
          <a:p>
            <a:pPr lvl="1" eaLnBrk="1" hangingPunct="1">
              <a:defRPr/>
            </a:pPr>
            <a:r>
              <a:rPr lang="en-US" sz="2500" dirty="0"/>
              <a:t>Scope statements</a:t>
            </a:r>
          </a:p>
          <a:p>
            <a:pPr lvl="1" eaLnBrk="1" hangingPunct="1">
              <a:defRPr/>
            </a:pPr>
            <a:r>
              <a:rPr lang="en-US" sz="2500" dirty="0"/>
              <a:t>Requirements analyses</a:t>
            </a:r>
          </a:p>
          <a:p>
            <a:pPr lvl="1" eaLnBrk="1" hangingPunct="1">
              <a:defRPr/>
            </a:pPr>
            <a:r>
              <a:rPr lang="en-US" sz="2500" dirty="0"/>
              <a:t>Lessons-learned reports</a:t>
            </a:r>
          </a:p>
          <a:p>
            <a:pPr marL="274320" indent="-274320" eaLnBrk="1" fontAlgn="auto" hangingPunct="1">
              <a:spcBef>
                <a:spcPts val="580"/>
              </a:spcBef>
              <a:spcAft>
                <a:spcPts val="0"/>
              </a:spcAft>
              <a:defRPr/>
            </a:pPr>
            <a:r>
              <a:rPr lang="en-US" dirty="0"/>
              <a:t>Tools already extensively used that have been found to improve project importance include:</a:t>
            </a:r>
          </a:p>
          <a:p>
            <a:pPr lvl="1" eaLnBrk="1" hangingPunct="1">
              <a:defRPr/>
            </a:pPr>
            <a:r>
              <a:rPr lang="en-US" sz="2500" dirty="0"/>
              <a:t>Progress reports</a:t>
            </a:r>
          </a:p>
          <a:p>
            <a:pPr lvl="1" eaLnBrk="1" hangingPunct="1">
              <a:defRPr/>
            </a:pPr>
            <a:r>
              <a:rPr lang="en-US" sz="2500" dirty="0"/>
              <a:t>Kick-off meetings</a:t>
            </a:r>
          </a:p>
          <a:p>
            <a:pPr lvl="1" eaLnBrk="1" hangingPunct="1">
              <a:defRPr/>
            </a:pPr>
            <a:r>
              <a:rPr lang="en-US" sz="2500" dirty="0"/>
              <a:t>Gantt charts</a:t>
            </a:r>
          </a:p>
          <a:p>
            <a:pPr lvl="1" eaLnBrk="1" hangingPunct="1">
              <a:defRPr/>
            </a:pPr>
            <a:r>
              <a:rPr lang="en-US" sz="2500" dirty="0"/>
              <a:t>Change requests</a:t>
            </a:r>
          </a:p>
        </p:txBody>
      </p:sp>
      <p:sp>
        <p:nvSpPr>
          <p:cNvPr id="27650" name="Title 1"/>
          <p:cNvSpPr>
            <a:spLocks noGrp="1"/>
          </p:cNvSpPr>
          <p:nvPr>
            <p:ph type="title"/>
          </p:nvPr>
        </p:nvSpPr>
        <p:spPr/>
        <p:txBody>
          <a:bodyPr/>
          <a:lstStyle/>
          <a:p>
            <a:pPr eaLnBrk="1" hangingPunct="1">
              <a:defRPr/>
            </a:pPr>
            <a:r>
              <a:rPr lang="en-US" dirty="0"/>
              <a:t>Super Tools</a:t>
            </a:r>
          </a:p>
        </p:txBody>
      </p:sp>
      <p:sp>
        <p:nvSpPr>
          <p:cNvPr id="3584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fld id="{25BC3FEB-FF4F-4A44-B07B-B5BBEADE9902}" type="slidenum">
              <a:rPr lang="en-US" altLang="zh-CN" sz="1200">
                <a:latin typeface="Arial" panose="020B0604020202090204" pitchFamily="34" charset="0"/>
              </a:rPr>
              <a:t>46</a:t>
            </a:fld>
            <a:endParaRPr lang="en-US" altLang="zh-CN" sz="1200">
              <a:latin typeface="Arial" panose="020B0604020202090204" pitchFamily="34" charset="0"/>
            </a:endParaRPr>
          </a:p>
        </p:txBody>
      </p:sp>
      <p:sp>
        <p:nvSpPr>
          <p:cNvPr id="35845" name="Rectangle 6"/>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endParaRPr lang="zh-CN" altLang="en-US"/>
          </a:p>
        </p:txBody>
      </p:sp>
      <p:pic>
        <p:nvPicPr>
          <p:cNvPr id="35846" name="Picture 5" descr="四学期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4800600"/>
            <a:ext cx="5273675"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Rectangle 7"/>
          <p:cNvSpPr>
            <a:spLocks noChangeArrowheads="1"/>
          </p:cNvSpPr>
          <p:nvPr/>
        </p:nvSpPr>
        <p:spPr bwMode="auto">
          <a:xfrm>
            <a:off x="5075237" y="6217854"/>
            <a:ext cx="2590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algn="ctr"/>
            <a:r>
              <a:rPr lang="zh-CN" altLang="en-US" sz="1000" dirty="0">
                <a:ea typeface="宋体" pitchFamily="2" charset="-122"/>
              </a:rPr>
              <a:t>图</a:t>
            </a:r>
            <a:r>
              <a:rPr lang="en-US" altLang="zh-CN" sz="1000" dirty="0">
                <a:ea typeface="宋体" pitchFamily="2" charset="-122"/>
              </a:rPr>
              <a:t>1 </a:t>
            </a:r>
            <a:r>
              <a:rPr lang="zh-CN" altLang="en-US" sz="1000" dirty="0">
                <a:ea typeface="宋体" pitchFamily="2" charset="-122"/>
              </a:rPr>
              <a:t>四学期计划分时图</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1"/>
          <p:cNvSpPr>
            <a:spLocks noGrp="1"/>
          </p:cNvSpPr>
          <p:nvPr>
            <p:ph idx="1"/>
          </p:nvPr>
        </p:nvSpPr>
        <p:spPr>
          <a:xfrm>
            <a:off x="457200" y="1481138"/>
            <a:ext cx="8229600" cy="4919662"/>
          </a:xfrm>
        </p:spPr>
        <p:txBody>
          <a:bodyPr/>
          <a:lstStyle/>
          <a:p>
            <a:pPr algn="ctr">
              <a:buFont typeface="Wingdings 3" panose="05040102010807070707" pitchFamily="18" charset="2"/>
              <a:buNone/>
            </a:pPr>
            <a:r>
              <a:rPr lang="zh-CN" altLang="en-US" sz="2800" dirty="0"/>
              <a:t>项目任务分解</a:t>
            </a:r>
            <a:r>
              <a:rPr lang="zh-CN" altLang="en-US" sz="2800" dirty="0">
                <a:ea typeface="宋体" pitchFamily="2" charset="-122"/>
              </a:rPr>
              <a:t>   </a:t>
            </a:r>
            <a:endParaRPr lang="zh-CN" altLang="en-US" sz="2800" dirty="0"/>
          </a:p>
          <a:p>
            <a:pPr>
              <a:buFont typeface="Wingdings 3" panose="05040102010807070707" pitchFamily="18" charset="2"/>
              <a:buNone/>
            </a:pPr>
            <a:r>
              <a:rPr lang="en-US" altLang="zh-CN" sz="1600" dirty="0">
                <a:ea typeface="宋体" pitchFamily="2" charset="-122"/>
              </a:rPr>
              <a:t>1.0	</a:t>
            </a:r>
            <a:r>
              <a:rPr lang="zh-CN" altLang="en-US" sz="1600" dirty="0"/>
              <a:t>启动</a:t>
            </a:r>
          </a:p>
          <a:p>
            <a:pPr>
              <a:buFont typeface="Wingdings 3" panose="05040102010807070707" pitchFamily="18" charset="2"/>
              <a:buNone/>
            </a:pPr>
            <a:r>
              <a:rPr lang="en-US" altLang="zh-CN" sz="1600" dirty="0">
                <a:ea typeface="宋体" pitchFamily="2" charset="-122"/>
              </a:rPr>
              <a:t>1.1	</a:t>
            </a:r>
            <a:r>
              <a:rPr lang="zh-CN" altLang="en-US" sz="1600" dirty="0"/>
              <a:t>确定</a:t>
            </a:r>
            <a:r>
              <a:rPr lang="en-US" altLang="zh-CN" sz="1600" dirty="0">
                <a:ea typeface="宋体" pitchFamily="2" charset="-122"/>
              </a:rPr>
              <a:t>/</a:t>
            </a:r>
            <a:r>
              <a:rPr lang="zh-CN" altLang="en-US" sz="1600" dirty="0"/>
              <a:t>指定项目经理</a:t>
            </a:r>
          </a:p>
          <a:p>
            <a:pPr>
              <a:buFont typeface="Wingdings 3" panose="05040102010807070707" pitchFamily="18" charset="2"/>
              <a:buNone/>
            </a:pPr>
            <a:r>
              <a:rPr lang="en-US" altLang="zh-CN" sz="1600" dirty="0">
                <a:ea typeface="宋体" pitchFamily="2" charset="-122"/>
              </a:rPr>
              <a:t>1.2	</a:t>
            </a:r>
            <a:r>
              <a:rPr lang="zh-CN" altLang="en-US" sz="1600" dirty="0"/>
              <a:t>确定利益相关者</a:t>
            </a:r>
          </a:p>
          <a:p>
            <a:pPr>
              <a:buFont typeface="Wingdings 3" panose="05040102010807070707" pitchFamily="18" charset="2"/>
              <a:buNone/>
            </a:pPr>
            <a:r>
              <a:rPr lang="en-US" altLang="zh-CN" sz="1600" dirty="0">
                <a:ea typeface="宋体" pitchFamily="2" charset="-122"/>
              </a:rPr>
              <a:t>1.3	</a:t>
            </a:r>
            <a:r>
              <a:rPr lang="zh-CN" altLang="en-US" sz="1600" dirty="0"/>
              <a:t>准备可行性分析</a:t>
            </a:r>
          </a:p>
          <a:p>
            <a:pPr>
              <a:buFont typeface="Wingdings 3" panose="05040102010807070707" pitchFamily="18" charset="2"/>
              <a:buNone/>
            </a:pPr>
            <a:r>
              <a:rPr lang="en-US" altLang="zh-CN" sz="1600" dirty="0">
                <a:ea typeface="宋体" pitchFamily="2" charset="-122"/>
              </a:rPr>
              <a:t>1.4	</a:t>
            </a:r>
            <a:r>
              <a:rPr lang="zh-CN" altLang="en-US" sz="1600" dirty="0"/>
              <a:t>编制项目章程</a:t>
            </a:r>
          </a:p>
          <a:p>
            <a:pPr>
              <a:buFont typeface="Wingdings 3" panose="05040102010807070707" pitchFamily="18" charset="2"/>
              <a:buNone/>
            </a:pPr>
            <a:r>
              <a:rPr lang="en-US" altLang="zh-CN" sz="1600" dirty="0">
                <a:ea typeface="宋体" pitchFamily="2" charset="-122"/>
              </a:rPr>
              <a:t>2.0	</a:t>
            </a:r>
            <a:r>
              <a:rPr lang="zh-CN" altLang="en-US" sz="1600" dirty="0"/>
              <a:t>计划</a:t>
            </a:r>
          </a:p>
          <a:p>
            <a:pPr>
              <a:buFont typeface="Wingdings 3" panose="05040102010807070707" pitchFamily="18" charset="2"/>
              <a:buNone/>
            </a:pPr>
            <a:r>
              <a:rPr lang="en-US" altLang="zh-CN" sz="1600" dirty="0">
                <a:ea typeface="宋体" pitchFamily="2" charset="-122"/>
              </a:rPr>
              <a:t>2.1 </a:t>
            </a:r>
            <a:r>
              <a:rPr lang="zh-CN" altLang="en-US" sz="1600" dirty="0"/>
              <a:t>召开项目规划会议</a:t>
            </a:r>
          </a:p>
          <a:p>
            <a:pPr>
              <a:buFont typeface="Wingdings 3" panose="05040102010807070707" pitchFamily="18" charset="2"/>
              <a:buNone/>
            </a:pPr>
            <a:r>
              <a:rPr lang="en-US" altLang="zh-CN" sz="1600" dirty="0">
                <a:ea typeface="宋体" pitchFamily="2" charset="-122"/>
              </a:rPr>
              <a:t>2.2 </a:t>
            </a:r>
            <a:r>
              <a:rPr lang="zh-CN" altLang="en-US" sz="1600" dirty="0"/>
              <a:t>编写范围说明书</a:t>
            </a:r>
          </a:p>
          <a:p>
            <a:pPr>
              <a:buFont typeface="Wingdings 3" panose="05040102010807070707" pitchFamily="18" charset="2"/>
              <a:buNone/>
            </a:pPr>
            <a:r>
              <a:rPr lang="en-US" altLang="zh-CN" sz="1600" dirty="0">
                <a:ea typeface="宋体" pitchFamily="2" charset="-122"/>
              </a:rPr>
              <a:t>2.3 </a:t>
            </a:r>
            <a:r>
              <a:rPr lang="zh-CN" altLang="en-US" sz="1600" dirty="0"/>
              <a:t>制定工作分解结构</a:t>
            </a:r>
          </a:p>
          <a:p>
            <a:pPr>
              <a:buFont typeface="Wingdings 3" panose="05040102010807070707" pitchFamily="18" charset="2"/>
              <a:buNone/>
            </a:pPr>
            <a:r>
              <a:rPr lang="en-US" altLang="zh-CN" sz="1600" dirty="0">
                <a:ea typeface="宋体" pitchFamily="2" charset="-122"/>
              </a:rPr>
              <a:t>2.4 </a:t>
            </a:r>
            <a:r>
              <a:rPr lang="zh-CN" altLang="en-US" sz="1600" dirty="0"/>
              <a:t>准备进度表</a:t>
            </a:r>
          </a:p>
          <a:p>
            <a:pPr>
              <a:buFont typeface="Wingdings 3" panose="05040102010807070707" pitchFamily="18" charset="2"/>
              <a:buNone/>
            </a:pPr>
            <a:r>
              <a:rPr lang="en-US" altLang="zh-CN" sz="1600" dirty="0">
                <a:ea typeface="宋体" pitchFamily="2" charset="-122"/>
              </a:rPr>
              <a:t>	2.4.1 </a:t>
            </a:r>
            <a:r>
              <a:rPr lang="zh-CN" altLang="en-US" sz="1600" dirty="0"/>
              <a:t>确定任务期限</a:t>
            </a:r>
          </a:p>
          <a:p>
            <a:pPr>
              <a:buFont typeface="Wingdings 3" panose="05040102010807070707" pitchFamily="18" charset="2"/>
              <a:buNone/>
            </a:pPr>
            <a:r>
              <a:rPr lang="en-US" altLang="zh-CN" sz="1600" dirty="0">
                <a:ea typeface="宋体" pitchFamily="2" charset="-122"/>
              </a:rPr>
              <a:t>	2.4.2 </a:t>
            </a:r>
            <a:r>
              <a:rPr lang="zh-CN" altLang="en-US" sz="1600" dirty="0"/>
              <a:t>确定任务依赖关系</a:t>
            </a:r>
          </a:p>
          <a:p>
            <a:pPr>
              <a:buFont typeface="Wingdings 3" panose="05040102010807070707" pitchFamily="18" charset="2"/>
              <a:buNone/>
            </a:pPr>
            <a:r>
              <a:rPr lang="en-US" altLang="zh-CN" sz="1600" dirty="0">
                <a:ea typeface="宋体" pitchFamily="2" charset="-122"/>
              </a:rPr>
              <a:t>	2.4.3 </a:t>
            </a:r>
            <a:r>
              <a:rPr lang="zh-CN" altLang="en-US" sz="1600" dirty="0"/>
              <a:t>制作甘特图</a:t>
            </a:r>
            <a:endParaRPr lang="en-US" altLang="zh-CN" sz="1600" dirty="0"/>
          </a:p>
          <a:p>
            <a:pPr>
              <a:buFont typeface="Wingdings 3" panose="05040102010807070707" pitchFamily="18" charset="2"/>
              <a:buNone/>
            </a:pPr>
            <a:r>
              <a:rPr lang="en-US" altLang="zh-CN" sz="1600" dirty="0">
                <a:ea typeface="宋体" pitchFamily="2" charset="-122"/>
              </a:rPr>
              <a:t>2.4.4</a:t>
            </a:r>
            <a:r>
              <a:rPr lang="zh-CN" altLang="en-US" sz="1600" dirty="0"/>
              <a:t>审查并确定甘特图</a:t>
            </a:r>
          </a:p>
          <a:p>
            <a:pPr>
              <a:buFont typeface="Wingdings 3" panose="05040102010807070707" pitchFamily="18" charset="2"/>
              <a:buNone/>
            </a:pPr>
            <a:r>
              <a:rPr lang="en-US" altLang="zh-CN" sz="1600" dirty="0">
                <a:ea typeface="宋体" pitchFamily="2" charset="-122"/>
              </a:rPr>
              <a:t>2.5 </a:t>
            </a:r>
            <a:r>
              <a:rPr lang="zh-CN" altLang="en-US" sz="1600" dirty="0"/>
              <a:t>辨识、讨论和排列风险</a:t>
            </a:r>
          </a:p>
          <a:p>
            <a:pPr>
              <a:buFont typeface="Wingdings 3" panose="05040102010807070707" pitchFamily="18" charset="2"/>
              <a:buNone/>
            </a:pPr>
            <a:endParaRPr lang="zh-CN" altLang="en-US" sz="1600" dirty="0"/>
          </a:p>
        </p:txBody>
      </p:sp>
      <p:sp>
        <p:nvSpPr>
          <p:cNvPr id="3" name="标题 2"/>
          <p:cNvSpPr>
            <a:spLocks noGrp="1"/>
          </p:cNvSpPr>
          <p:nvPr>
            <p:ph type="title"/>
          </p:nvPr>
        </p:nvSpPr>
        <p:spPr/>
        <p:txBody>
          <a:bodyPr/>
          <a:lstStyle/>
          <a:p>
            <a:pPr algn="ctr">
              <a:defRPr/>
            </a:pPr>
            <a:r>
              <a:rPr lang="zh-CN" altLang="en-US" dirty="0"/>
              <a:t>多次谈判协商模型系统</a:t>
            </a:r>
          </a:p>
        </p:txBody>
      </p:sp>
      <p:sp>
        <p:nvSpPr>
          <p:cNvPr id="36868" name="页脚占位符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r>
              <a:rPr lang="en-US" altLang="zh-CN" sz="1200">
                <a:latin typeface="Arial" panose="020B0604020202090204" pitchFamily="34" charset="0"/>
                <a:ea typeface="宋体" pitchFamily="2" charset="-122"/>
              </a:rPr>
              <a:t>Managing Information Technology Projects, Sixth Edition</a:t>
            </a:r>
          </a:p>
        </p:txBody>
      </p:sp>
      <p:sp>
        <p:nvSpPr>
          <p:cNvPr id="36869"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fld id="{2ED4AB27-C956-4C54-8DCC-FBCBCC706F07}" type="slidenum">
              <a:rPr lang="en-US" altLang="zh-CN" sz="1200">
                <a:latin typeface="Arial" panose="020B0604020202090204" pitchFamily="34" charset="0"/>
              </a:rPr>
              <a:t>47</a:t>
            </a:fld>
            <a:endParaRPr lang="en-US" altLang="zh-CN" sz="1200">
              <a:latin typeface="Arial" panose="020B060402020209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1"/>
          <p:cNvSpPr>
            <a:spLocks noGrp="1"/>
          </p:cNvSpPr>
          <p:nvPr>
            <p:ph idx="1"/>
          </p:nvPr>
        </p:nvSpPr>
        <p:spPr>
          <a:xfrm>
            <a:off x="457200" y="457200"/>
            <a:ext cx="8229600" cy="4525963"/>
          </a:xfrm>
        </p:spPr>
        <p:txBody>
          <a:bodyPr/>
          <a:lstStyle/>
          <a:p>
            <a:pPr>
              <a:buFont typeface="Wingdings 3" panose="05040102010807070707" pitchFamily="18" charset="2"/>
              <a:buNone/>
            </a:pPr>
            <a:r>
              <a:rPr lang="en-US" altLang="zh-CN" sz="2000" dirty="0">
                <a:ea typeface="宋体" pitchFamily="2" charset="-122"/>
              </a:rPr>
              <a:t>2.6</a:t>
            </a:r>
            <a:r>
              <a:rPr lang="zh-CN" altLang="en-US" sz="2000" dirty="0"/>
              <a:t>编制项目计划</a:t>
            </a:r>
          </a:p>
          <a:p>
            <a:pPr>
              <a:buFont typeface="Wingdings 3" panose="05040102010807070707" pitchFamily="18" charset="2"/>
              <a:buNone/>
            </a:pPr>
            <a:r>
              <a:rPr lang="en-US" altLang="zh-CN" sz="2000" dirty="0">
                <a:ea typeface="宋体" pitchFamily="2" charset="-122"/>
              </a:rPr>
              <a:t>2.7 </a:t>
            </a:r>
            <a:r>
              <a:rPr lang="zh-CN" altLang="en-US" sz="2000" dirty="0"/>
              <a:t>需求分析</a:t>
            </a:r>
          </a:p>
          <a:p>
            <a:pPr>
              <a:buFont typeface="Wingdings 3" panose="05040102010807070707" pitchFamily="18" charset="2"/>
              <a:buNone/>
            </a:pPr>
            <a:r>
              <a:rPr lang="en-US" altLang="zh-CN" sz="2000" dirty="0">
                <a:ea typeface="宋体" pitchFamily="2" charset="-122"/>
              </a:rPr>
              <a:t>	2.7.1 </a:t>
            </a:r>
            <a:r>
              <a:rPr lang="zh-CN" altLang="en-US" sz="2000" dirty="0"/>
              <a:t>需求调查</a:t>
            </a:r>
          </a:p>
          <a:p>
            <a:pPr>
              <a:buFont typeface="Wingdings 3" panose="05040102010807070707" pitchFamily="18" charset="2"/>
              <a:buNone/>
            </a:pPr>
            <a:r>
              <a:rPr lang="en-US" altLang="zh-CN" sz="2000" dirty="0">
                <a:ea typeface="宋体" pitchFamily="2" charset="-122"/>
              </a:rPr>
              <a:t>	2.7.2 </a:t>
            </a:r>
            <a:r>
              <a:rPr lang="zh-CN" altLang="en-US" sz="2000" dirty="0"/>
              <a:t>编写需求归约说明书</a:t>
            </a:r>
          </a:p>
          <a:p>
            <a:pPr>
              <a:buFont typeface="Wingdings 3" panose="05040102010807070707" pitchFamily="18" charset="2"/>
              <a:buNone/>
            </a:pPr>
            <a:r>
              <a:rPr lang="en-US" altLang="zh-CN" sz="2000" dirty="0">
                <a:ea typeface="宋体" pitchFamily="2" charset="-122"/>
              </a:rPr>
              <a:t>3.0	</a:t>
            </a:r>
            <a:r>
              <a:rPr lang="zh-CN" altLang="en-US" sz="2000" dirty="0"/>
              <a:t>实施</a:t>
            </a:r>
          </a:p>
          <a:p>
            <a:pPr>
              <a:buFont typeface="Wingdings 3" panose="05040102010807070707" pitchFamily="18" charset="2"/>
              <a:buNone/>
            </a:pPr>
            <a:r>
              <a:rPr lang="en-US" altLang="zh-CN" sz="2000" dirty="0">
                <a:ea typeface="宋体" pitchFamily="2" charset="-122"/>
              </a:rPr>
              <a:t>3.1 </a:t>
            </a:r>
            <a:r>
              <a:rPr lang="zh-CN" altLang="en-US" sz="2000" dirty="0"/>
              <a:t>编制概要设计说明书</a:t>
            </a:r>
          </a:p>
          <a:p>
            <a:pPr>
              <a:buFont typeface="Wingdings 3" panose="05040102010807070707" pitchFamily="18" charset="2"/>
              <a:buNone/>
            </a:pPr>
            <a:r>
              <a:rPr lang="en-US" altLang="zh-CN" sz="2000" dirty="0">
                <a:ea typeface="宋体" pitchFamily="2" charset="-122"/>
              </a:rPr>
              <a:t>3.2</a:t>
            </a:r>
            <a:r>
              <a:rPr lang="zh-CN" altLang="en-US" sz="2000" dirty="0"/>
              <a:t>编制详细设计说明书</a:t>
            </a:r>
          </a:p>
          <a:p>
            <a:pPr>
              <a:buFont typeface="Wingdings 3" panose="05040102010807070707" pitchFamily="18" charset="2"/>
              <a:buNone/>
            </a:pPr>
            <a:r>
              <a:rPr lang="en-US" altLang="zh-CN" sz="2000" dirty="0">
                <a:ea typeface="宋体" pitchFamily="2" charset="-122"/>
              </a:rPr>
              <a:t>3.3 </a:t>
            </a:r>
            <a:r>
              <a:rPr lang="zh-CN" altLang="en-US" sz="2000" dirty="0"/>
              <a:t>编制数据库设计说明书</a:t>
            </a:r>
          </a:p>
          <a:p>
            <a:pPr>
              <a:buFont typeface="Wingdings 3" panose="05040102010807070707" pitchFamily="18" charset="2"/>
              <a:buNone/>
            </a:pPr>
            <a:r>
              <a:rPr lang="en-US" altLang="zh-CN" sz="2000" dirty="0">
                <a:ea typeface="宋体" pitchFamily="2" charset="-122"/>
              </a:rPr>
              <a:t> </a:t>
            </a:r>
            <a:endParaRPr lang="zh-CN" altLang="en-US" sz="2000" dirty="0"/>
          </a:p>
          <a:p>
            <a:pPr>
              <a:buFont typeface="Wingdings 3" panose="05040102010807070707" pitchFamily="18" charset="2"/>
              <a:buNone/>
            </a:pPr>
            <a:r>
              <a:rPr lang="en-US" altLang="zh-CN" sz="2000" dirty="0">
                <a:ea typeface="宋体" pitchFamily="2" charset="-122"/>
              </a:rPr>
              <a:t>4.0	</a:t>
            </a:r>
            <a:r>
              <a:rPr lang="zh-CN" altLang="en-US" sz="2000" dirty="0"/>
              <a:t>监测与控制</a:t>
            </a:r>
          </a:p>
          <a:p>
            <a:pPr>
              <a:buFont typeface="Wingdings 3" panose="05040102010807070707" pitchFamily="18" charset="2"/>
              <a:buNone/>
            </a:pPr>
            <a:r>
              <a:rPr lang="en-US" altLang="zh-CN" sz="2000" dirty="0">
                <a:ea typeface="宋体" pitchFamily="2" charset="-122"/>
              </a:rPr>
              <a:t> 4.1 </a:t>
            </a:r>
            <a:r>
              <a:rPr lang="zh-CN" altLang="en-US" sz="2000" dirty="0"/>
              <a:t>状态报告</a:t>
            </a:r>
          </a:p>
          <a:p>
            <a:pPr>
              <a:buFont typeface="Wingdings 3" panose="05040102010807070707" pitchFamily="18" charset="2"/>
              <a:buNone/>
            </a:pPr>
            <a:r>
              <a:rPr lang="en-US" altLang="zh-CN" sz="2000" dirty="0">
                <a:ea typeface="宋体" pitchFamily="2" charset="-122"/>
              </a:rPr>
              <a:t> </a:t>
            </a:r>
            <a:endParaRPr lang="zh-CN" altLang="en-US" sz="2000" dirty="0"/>
          </a:p>
          <a:p>
            <a:pPr>
              <a:buFont typeface="Wingdings 3" panose="05040102010807070707" pitchFamily="18" charset="2"/>
              <a:buNone/>
            </a:pPr>
            <a:r>
              <a:rPr lang="en-US" altLang="zh-CN" sz="2000" dirty="0">
                <a:ea typeface="宋体" pitchFamily="2" charset="-122"/>
              </a:rPr>
              <a:t>5.0	</a:t>
            </a:r>
            <a:r>
              <a:rPr lang="zh-CN" altLang="en-US" sz="2000" dirty="0"/>
              <a:t>收尾</a:t>
            </a:r>
          </a:p>
          <a:p>
            <a:pPr>
              <a:buFont typeface="Wingdings 3" panose="05040102010807070707" pitchFamily="18" charset="2"/>
              <a:buNone/>
            </a:pPr>
            <a:r>
              <a:rPr lang="en-US" altLang="zh-CN" sz="2000" dirty="0">
                <a:ea typeface="宋体" pitchFamily="2" charset="-122"/>
              </a:rPr>
              <a:t> 5.1 </a:t>
            </a:r>
            <a:r>
              <a:rPr lang="zh-CN" altLang="en-US" sz="2000" dirty="0"/>
              <a:t>准备项目最终报告</a:t>
            </a:r>
          </a:p>
          <a:p>
            <a:pPr>
              <a:buFont typeface="Wingdings 3" panose="05040102010807070707" pitchFamily="18" charset="2"/>
              <a:buNone/>
            </a:pPr>
            <a:r>
              <a:rPr lang="en-US" altLang="zh-CN" sz="2000" dirty="0">
                <a:ea typeface="宋体" pitchFamily="2" charset="-122"/>
              </a:rPr>
              <a:t> 5.2 </a:t>
            </a:r>
            <a:r>
              <a:rPr lang="zh-CN" altLang="en-US" sz="2000" dirty="0"/>
              <a:t>总结教训</a:t>
            </a:r>
          </a:p>
          <a:p>
            <a:endParaRPr lang="zh-CN" altLang="en-US" sz="2800" dirty="0"/>
          </a:p>
          <a:p>
            <a:endParaRPr lang="zh-CN" altLang="en-US" dirty="0"/>
          </a:p>
        </p:txBody>
      </p:sp>
      <p:sp>
        <p:nvSpPr>
          <p:cNvPr id="37891" name="页脚占位符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r>
              <a:rPr lang="en-US" altLang="zh-CN" sz="1200">
                <a:latin typeface="Arial" panose="020B0604020202090204" pitchFamily="34" charset="0"/>
                <a:ea typeface="宋体" pitchFamily="2" charset="-122"/>
              </a:rPr>
              <a:t>Managing Information Technology Projects, Sixth Edition</a:t>
            </a:r>
          </a:p>
        </p:txBody>
      </p:sp>
      <p:sp>
        <p:nvSpPr>
          <p:cNvPr id="3789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fld id="{34B27830-7BBF-4840-8FA6-443C6EC37222}" type="slidenum">
              <a:rPr lang="en-US" altLang="zh-CN" sz="1200">
                <a:latin typeface="Arial" panose="020B0604020202090204" pitchFamily="34" charset="0"/>
              </a:rPr>
              <a:t>48</a:t>
            </a:fld>
            <a:endParaRPr lang="en-US" altLang="zh-CN" sz="1200">
              <a:latin typeface="Arial" panose="020B060402020209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563562"/>
          </a:xfrm>
        </p:spPr>
        <p:txBody>
          <a:bodyPr/>
          <a:lstStyle/>
          <a:p>
            <a:pPr algn="ctr">
              <a:defRPr/>
            </a:pPr>
            <a:r>
              <a:rPr lang="zh-CN" altLang="en-US" sz="2800" dirty="0"/>
              <a:t>时间安排</a:t>
            </a:r>
          </a:p>
        </p:txBody>
      </p:sp>
      <p:sp>
        <p:nvSpPr>
          <p:cNvPr id="38915" name="页脚占位符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r>
              <a:rPr lang="en-US" altLang="zh-CN" sz="1200">
                <a:latin typeface="Arial" panose="020B0604020202090204" pitchFamily="34" charset="0"/>
                <a:ea typeface="宋体" pitchFamily="2" charset="-122"/>
              </a:rPr>
              <a:t>Managing Information Technology Projects, Sixth Edition</a:t>
            </a:r>
          </a:p>
        </p:txBody>
      </p:sp>
      <p:sp>
        <p:nvSpPr>
          <p:cNvPr id="3891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fld id="{989955E0-66C6-46ED-B409-5B508C31531E}" type="slidenum">
              <a:rPr lang="en-US" altLang="zh-CN" sz="1200">
                <a:latin typeface="Arial" panose="020B0604020202090204" pitchFamily="34" charset="0"/>
              </a:rPr>
              <a:t>49</a:t>
            </a:fld>
            <a:endParaRPr lang="en-US" altLang="zh-CN" sz="1200">
              <a:latin typeface="Arial" panose="020B0604020202090204" pitchFamily="34" charset="0"/>
            </a:endParaRPr>
          </a:p>
        </p:txBody>
      </p:sp>
      <p:pic>
        <p:nvPicPr>
          <p:cNvPr id="3891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5</a:t>
            </a:fld>
            <a:endParaRPr lang="en-US" dirty="0"/>
          </a:p>
        </p:txBody>
      </p:sp>
      <p:pic>
        <p:nvPicPr>
          <p:cNvPr id="6" name="图片 5"/>
          <p:cNvPicPr>
            <a:picLocks noChangeAspect="1"/>
          </p:cNvPicPr>
          <p:nvPr/>
        </p:nvPicPr>
        <p:blipFill>
          <a:blip r:embed="rId2"/>
          <a:stretch>
            <a:fillRect/>
          </a:stretch>
        </p:blipFill>
        <p:spPr>
          <a:xfrm>
            <a:off x="1528762" y="300037"/>
            <a:ext cx="6086475" cy="625792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411162"/>
          </a:xfrm>
        </p:spPr>
        <p:txBody>
          <a:bodyPr>
            <a:normAutofit fontScale="90000"/>
          </a:bodyPr>
          <a:lstStyle/>
          <a:p>
            <a:pPr algn="ctr">
              <a:defRPr/>
            </a:pPr>
            <a:r>
              <a:rPr lang="zh-CN" altLang="en-US" sz="2400" dirty="0"/>
              <a:t>甘特图</a:t>
            </a:r>
          </a:p>
        </p:txBody>
      </p:sp>
      <p:sp>
        <p:nvSpPr>
          <p:cNvPr id="39939" name="页脚占位符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r>
              <a:rPr lang="en-US" altLang="zh-CN" sz="1200">
                <a:latin typeface="Arial" panose="020B0604020202090204" pitchFamily="34" charset="0"/>
                <a:ea typeface="宋体" pitchFamily="2" charset="-122"/>
              </a:rPr>
              <a:t>Managing Information Technology Projects, Sixth Edition</a:t>
            </a:r>
          </a:p>
        </p:txBody>
      </p:sp>
      <p:sp>
        <p:nvSpPr>
          <p:cNvPr id="39940"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anose="02020503050405090304" pitchFamily="18" charset="0"/>
              </a:defRPr>
            </a:lvl1pPr>
            <a:lvl2pPr marL="742950" indent="-285750" eaLnBrk="0" hangingPunct="0">
              <a:defRPr sz="2200">
                <a:solidFill>
                  <a:schemeClr val="tx1"/>
                </a:solidFill>
                <a:latin typeface="Times New Roman" panose="02020503050405090304" pitchFamily="18" charset="0"/>
              </a:defRPr>
            </a:lvl2pPr>
            <a:lvl3pPr marL="1143000" indent="-228600" eaLnBrk="0" hangingPunct="0">
              <a:defRPr sz="2200">
                <a:solidFill>
                  <a:schemeClr val="tx1"/>
                </a:solidFill>
                <a:latin typeface="Times New Roman" panose="02020503050405090304" pitchFamily="18" charset="0"/>
              </a:defRPr>
            </a:lvl3pPr>
            <a:lvl4pPr marL="1600200" indent="-228600" eaLnBrk="0" hangingPunct="0">
              <a:defRPr sz="2200">
                <a:solidFill>
                  <a:schemeClr val="tx1"/>
                </a:solidFill>
                <a:latin typeface="Times New Roman" panose="02020503050405090304" pitchFamily="18" charset="0"/>
              </a:defRPr>
            </a:lvl4pPr>
            <a:lvl5pPr marL="2057400" indent="-228600" eaLnBrk="0" hangingPunct="0">
              <a:defRPr sz="22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2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2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2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200">
                <a:solidFill>
                  <a:schemeClr val="tx1"/>
                </a:solidFill>
                <a:latin typeface="Times New Roman" panose="02020503050405090304" pitchFamily="18" charset="0"/>
              </a:defRPr>
            </a:lvl9pPr>
          </a:lstStyle>
          <a:p>
            <a:pPr eaLnBrk="1" hangingPunct="1"/>
            <a:fld id="{A71F32A6-BE3A-4802-A11C-4D7A3B0946A4}" type="slidenum">
              <a:rPr lang="en-US" altLang="zh-CN" sz="1200">
                <a:latin typeface="Arial" panose="020B0604020202090204" pitchFamily="34" charset="0"/>
              </a:rPr>
              <a:t>50</a:t>
            </a:fld>
            <a:endParaRPr lang="en-US" altLang="zh-CN" sz="1200">
              <a:latin typeface="Arial" panose="020B0604020202090204" pitchFamily="34" charset="0"/>
            </a:endParaRPr>
          </a:p>
        </p:txBody>
      </p:sp>
      <p:pic>
        <p:nvPicPr>
          <p:cNvPr id="3994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144000"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762000" y="152400"/>
            <a:ext cx="7772400" cy="1206500"/>
          </a:xfrm>
          <a:prstGeom prst="rect">
            <a:avLst/>
          </a:prstGeom>
          <a:noFill/>
          <a:ln w="12700" cap="sq">
            <a:noFill/>
            <a:miter lim="800000"/>
            <a:headEnd type="none" w="sm" len="sm"/>
            <a:tailEnd type="none" w="sm" len="sm"/>
          </a:ln>
        </p:spPr>
        <p:txBody>
          <a:bodyPr anchor="ctr"/>
          <a:lstStyle/>
          <a:p>
            <a:pPr algn="ctr"/>
            <a:r>
              <a:rPr lang="en-US" sz="4100" b="1" dirty="0">
                <a:solidFill>
                  <a:schemeClr val="tx2"/>
                </a:solidFill>
                <a:effectLst>
                  <a:outerShdw blurRad="31750" dist="25400" dir="5400000" algn="tl" rotWithShape="0">
                    <a:srgbClr val="000000">
                      <a:alpha val="25000"/>
                    </a:srgbClr>
                  </a:outerShdw>
                </a:effectLst>
                <a:latin typeface="+mj-lt"/>
                <a:ea typeface="+mj-ea"/>
                <a:cs typeface="+mj-cs"/>
              </a:rPr>
              <a:t>What Went Right? Improved Project Performance</a:t>
            </a:r>
          </a:p>
        </p:txBody>
      </p:sp>
      <p:sp>
        <p:nvSpPr>
          <p:cNvPr id="28675" name="Rectangle 5"/>
          <p:cNvSpPr>
            <a:spLocks noChangeArrowheads="1"/>
          </p:cNvSpPr>
          <p:nvPr/>
        </p:nvSpPr>
        <p:spPr bwMode="auto">
          <a:xfrm>
            <a:off x="457200" y="1524000"/>
            <a:ext cx="8229600" cy="4572000"/>
          </a:xfrm>
          <a:prstGeom prst="rect">
            <a:avLst/>
          </a:prstGeom>
          <a:noFill/>
          <a:ln w="12700" cap="sq">
            <a:noFill/>
            <a:miter lim="800000"/>
            <a:headEnd type="none" w="sm" len="sm"/>
            <a:tailEnd type="none" w="sm" len="sm"/>
          </a:ln>
        </p:spPr>
        <p:txBody>
          <a:bodyPr/>
          <a:lstStyle/>
          <a:p>
            <a:pPr marL="342900" indent="-342900">
              <a:spcBef>
                <a:spcPct val="20000"/>
              </a:spcBef>
            </a:pPr>
            <a:r>
              <a:rPr lang="en-US" sz="2800" dirty="0"/>
              <a:t>    </a:t>
            </a:r>
            <a:r>
              <a:rPr lang="en-US" sz="2700" dirty="0">
                <a:latin typeface="+mn-lt"/>
              </a:rPr>
              <a:t>The Standish Group’s CHAOS studies show improvements in IT projects in the past decade:</a:t>
            </a:r>
          </a:p>
          <a:p>
            <a:pPr marL="274320" lvl="1" indent="-274320" fontAlgn="auto">
              <a:lnSpc>
                <a:spcPct val="80000"/>
              </a:lnSpc>
              <a:spcBef>
                <a:spcPts val="580"/>
              </a:spcBef>
              <a:spcAft>
                <a:spcPts val="0"/>
              </a:spcAft>
              <a:buClr>
                <a:schemeClr val="accent1"/>
              </a:buClr>
              <a:buSzPct val="68000"/>
              <a:buFont typeface="Wingdings 3" panose="05040102010807070707" pitchFamily="18" charset="2"/>
              <a:buChar char=""/>
              <a:defRPr/>
            </a:pPr>
            <a:r>
              <a:rPr lang="en-US" sz="2500" dirty="0">
                <a:latin typeface="+mn-lt"/>
              </a:rPr>
              <a:t>The number of successful IT projects has more than doubled, from 16 percent in 1994 to 37 percent in 2010</a:t>
            </a:r>
          </a:p>
          <a:p>
            <a:pPr marL="274320" lvl="1" indent="-274320" fontAlgn="auto">
              <a:lnSpc>
                <a:spcPct val="80000"/>
              </a:lnSpc>
              <a:spcBef>
                <a:spcPts val="580"/>
              </a:spcBef>
              <a:spcAft>
                <a:spcPts val="0"/>
              </a:spcAft>
              <a:buClr>
                <a:schemeClr val="accent1"/>
              </a:buClr>
              <a:buSzPct val="68000"/>
              <a:buFont typeface="Wingdings 3" panose="05040102010807070707" pitchFamily="18" charset="2"/>
              <a:buChar char=""/>
              <a:defRPr/>
            </a:pPr>
            <a:r>
              <a:rPr lang="en-US" sz="2500" dirty="0">
                <a:latin typeface="+mn-lt"/>
              </a:rPr>
              <a:t>The number of failed projects decreased from 31 percent in 1994 to 21 percent in 2010</a:t>
            </a:r>
          </a:p>
          <a:p>
            <a:pPr marL="274320" lvl="1" indent="-274320" fontAlgn="auto">
              <a:lnSpc>
                <a:spcPct val="80000"/>
              </a:lnSpc>
              <a:spcBef>
                <a:spcPts val="580"/>
              </a:spcBef>
              <a:spcAft>
                <a:spcPts val="0"/>
              </a:spcAft>
              <a:buClr>
                <a:schemeClr val="accent1"/>
              </a:buClr>
              <a:buSzPct val="68000"/>
              <a:buFont typeface="Wingdings 3" panose="05040102010807070707" pitchFamily="18" charset="2"/>
              <a:buChar char=""/>
              <a:defRPr/>
            </a:pPr>
            <a:r>
              <a:rPr lang="en-US" sz="2500" dirty="0">
                <a:latin typeface="+mn-lt"/>
              </a:rPr>
              <a:t>Success rates were the highest ever in the most recent CHAOS study</a:t>
            </a:r>
          </a:p>
          <a:p>
            <a:pPr marL="0" lvl="1" fontAlgn="auto">
              <a:lnSpc>
                <a:spcPct val="80000"/>
              </a:lnSpc>
              <a:spcBef>
                <a:spcPts val="580"/>
              </a:spcBef>
              <a:spcAft>
                <a:spcPts val="0"/>
              </a:spcAft>
              <a:buClr>
                <a:schemeClr val="accent1"/>
              </a:buClr>
              <a:buSzPct val="68000"/>
              <a:defRPr/>
            </a:pPr>
            <a:endParaRPr lang="en-US" sz="2500" dirty="0">
              <a:latin typeface="+mn-lt"/>
            </a:endParaRPr>
          </a:p>
          <a:p>
            <a:pPr marL="742950" lvl="1" indent="-285750">
              <a:spcBef>
                <a:spcPct val="20000"/>
              </a:spcBef>
            </a:pPr>
            <a:endParaRPr lang="en-US" sz="2600" dirty="0"/>
          </a:p>
        </p:txBody>
      </p:sp>
      <p:sp>
        <p:nvSpPr>
          <p:cNvPr id="28677"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7" name="Slide Number Placeholder 6"/>
          <p:cNvSpPr>
            <a:spLocks noGrp="1"/>
          </p:cNvSpPr>
          <p:nvPr>
            <p:ph type="sldNum" sz="quarter" idx="11"/>
          </p:nvPr>
        </p:nvSpPr>
        <p:spPr/>
        <p:txBody>
          <a:bodyPr/>
          <a:lstStyle/>
          <a:p>
            <a:pPr>
              <a:defRPr/>
            </a:pPr>
            <a:fld id="{24C648EA-8287-42F4-9255-DEF3B2333BDF}" type="slidenum">
              <a:rPr lang="en-US"/>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381000" y="1371600"/>
            <a:ext cx="8382000" cy="4572000"/>
          </a:xfrm>
        </p:spPr>
        <p:txBody>
          <a:bodyPr/>
          <a:lstStyle/>
          <a:p>
            <a:pPr>
              <a:buFontTx/>
              <a:buNone/>
            </a:pPr>
            <a:r>
              <a:rPr lang="en-US" dirty="0">
                <a:cs typeface="Times New Roman" panose="02020503050405090304" pitchFamily="18" charset="0"/>
              </a:rPr>
              <a:t>  "The reasons for the increase in successful projects vary.  First, the average </a:t>
            </a:r>
            <a:r>
              <a:rPr lang="en-US" b="1" dirty="0">
                <a:cs typeface="Times New Roman" panose="02020503050405090304" pitchFamily="18" charset="0"/>
              </a:rPr>
              <a:t>cost</a:t>
            </a:r>
            <a:r>
              <a:rPr lang="en-US" dirty="0">
                <a:cs typeface="Times New Roman" panose="02020503050405090304" pitchFamily="18" charset="0"/>
              </a:rPr>
              <a:t> of a project has been more than cut in half.  Better tools have been created to monitor and control progress and </a:t>
            </a:r>
            <a:r>
              <a:rPr lang="en-US" b="1" dirty="0">
                <a:cs typeface="Times New Roman" panose="02020503050405090304" pitchFamily="18" charset="0"/>
              </a:rPr>
              <a:t>better skilled project managers with better management processes</a:t>
            </a:r>
            <a:r>
              <a:rPr lang="en-US" dirty="0">
                <a:cs typeface="Times New Roman" panose="02020503050405090304" pitchFamily="18" charset="0"/>
              </a:rPr>
              <a:t> are being used.  The fact that there are processes is significant in itself.”*</a:t>
            </a:r>
          </a:p>
          <a:p>
            <a:pPr>
              <a:buFontTx/>
              <a:buNone/>
            </a:pPr>
            <a:endParaRPr lang="en-US" dirty="0">
              <a:cs typeface="Times New Roman" panose="02020503050405090304" pitchFamily="18" charset="0"/>
            </a:endParaRPr>
          </a:p>
          <a:p>
            <a:pPr>
              <a:buFontTx/>
              <a:buNone/>
            </a:pPr>
            <a:endParaRPr lang="en-US" dirty="0">
              <a:cs typeface="Times New Roman" panose="02020503050405090304" pitchFamily="18" charset="0"/>
            </a:endParaRPr>
          </a:p>
          <a:p>
            <a:pPr>
              <a:buFontTx/>
              <a:buNone/>
            </a:pPr>
            <a:endParaRPr lang="en-US" dirty="0">
              <a:cs typeface="Times New Roman" panose="02020503050405090304" pitchFamily="18" charset="0"/>
            </a:endParaRPr>
          </a:p>
          <a:p>
            <a:pPr>
              <a:buFontTx/>
              <a:buNone/>
            </a:pPr>
            <a:r>
              <a:rPr lang="en-US" sz="1800" dirty="0">
                <a:cs typeface="Times New Roman" panose="02020503050405090304" pitchFamily="18" charset="0"/>
              </a:rPr>
              <a:t>    *Standish Group, "CHAOS 2001: A Recipe for Success" (2001).</a:t>
            </a:r>
            <a:endParaRPr lang="en-US" sz="1800" dirty="0"/>
          </a:p>
        </p:txBody>
      </p:sp>
      <p:sp>
        <p:nvSpPr>
          <p:cNvPr id="29698" name="Rectangle 2"/>
          <p:cNvSpPr>
            <a:spLocks noGrp="1" noChangeArrowheads="1"/>
          </p:cNvSpPr>
          <p:nvPr>
            <p:ph type="title"/>
          </p:nvPr>
        </p:nvSpPr>
        <p:spPr/>
        <p:txBody>
          <a:bodyPr/>
          <a:lstStyle/>
          <a:p>
            <a:r>
              <a:rPr lang="en-US" dirty="0"/>
              <a:t>Why the Improvements?</a:t>
            </a:r>
          </a:p>
        </p:txBody>
      </p:sp>
      <p:sp>
        <p:nvSpPr>
          <p:cNvPr id="29700"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7A4D512E-8C8B-462F-8838-D72EDDFF093D}" type="slidenum">
              <a:rPr lang="en-US"/>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Content Placeholder 3"/>
          <p:cNvSpPr>
            <a:spLocks noGrp="1"/>
          </p:cNvSpPr>
          <p:nvPr>
            <p:ph idx="1"/>
          </p:nvPr>
        </p:nvSpPr>
        <p:spPr/>
        <p:txBody>
          <a:bodyPr/>
          <a:lstStyle/>
          <a:p>
            <a:r>
              <a:rPr lang="en-US" dirty="0"/>
              <a:t>There are several ways to define project success:</a:t>
            </a:r>
          </a:p>
          <a:p>
            <a:pPr lvl="1"/>
            <a:r>
              <a:rPr lang="en-US" dirty="0"/>
              <a:t>The project met scope, time, and cost goals</a:t>
            </a:r>
          </a:p>
          <a:p>
            <a:pPr lvl="1"/>
            <a:r>
              <a:rPr lang="en-US" dirty="0"/>
              <a:t>The project satisfied the customer/sponsor</a:t>
            </a:r>
          </a:p>
          <a:p>
            <a:pPr lvl="1"/>
            <a:r>
              <a:rPr lang="en-US" dirty="0"/>
              <a:t>The results of the project met its main objective, such as making or saving a certain amount of money, providing a good return on investment, or simply making the sponsors happy</a:t>
            </a:r>
          </a:p>
        </p:txBody>
      </p:sp>
      <p:sp>
        <p:nvSpPr>
          <p:cNvPr id="30722" name="Title 1"/>
          <p:cNvSpPr>
            <a:spLocks noGrp="1"/>
          </p:cNvSpPr>
          <p:nvPr>
            <p:ph type="title"/>
          </p:nvPr>
        </p:nvSpPr>
        <p:spPr/>
        <p:txBody>
          <a:bodyPr/>
          <a:lstStyle/>
          <a:p>
            <a:r>
              <a:rPr lang="en-US" dirty="0"/>
              <a:t>Project Success</a:t>
            </a:r>
          </a:p>
        </p:txBody>
      </p:sp>
      <p:sp>
        <p:nvSpPr>
          <p:cNvPr id="30723" name="Footer Placeholder 2"/>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B96FF679-B247-40A7-B574-6049B4430BD8}" type="slidenum">
              <a:rPr lang="en-US"/>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5"/>
          <p:cNvSpPr>
            <a:spLocks noGrp="1" noChangeArrowheads="1"/>
          </p:cNvSpPr>
          <p:nvPr>
            <p:ph idx="1"/>
          </p:nvPr>
        </p:nvSpPr>
        <p:spPr>
          <a:xfrm>
            <a:off x="304800" y="762000"/>
            <a:ext cx="8229600" cy="4525962"/>
          </a:xfrm>
        </p:spPr>
        <p:txBody>
          <a:bodyPr/>
          <a:lstStyle/>
          <a:p>
            <a:pPr marL="109220" indent="0">
              <a:buNone/>
            </a:pPr>
            <a:r>
              <a:rPr lang="en-US" dirty="0"/>
              <a:t>1. User involvement</a:t>
            </a:r>
          </a:p>
          <a:p>
            <a:pPr marL="109220" indent="0">
              <a:buNone/>
            </a:pPr>
            <a:r>
              <a:rPr lang="en-US" dirty="0"/>
              <a:t>2. Executive support</a:t>
            </a:r>
          </a:p>
          <a:p>
            <a:pPr marL="109220" indent="0">
              <a:buNone/>
            </a:pPr>
            <a:r>
              <a:rPr lang="en-US" dirty="0"/>
              <a:t>3. Clear business objectives</a:t>
            </a:r>
          </a:p>
          <a:p>
            <a:pPr marL="109220" indent="0">
              <a:buNone/>
            </a:pPr>
            <a:r>
              <a:rPr lang="en-US" dirty="0"/>
              <a:t>4. Emotional maturity</a:t>
            </a:r>
          </a:p>
          <a:p>
            <a:pPr marL="109220" indent="0">
              <a:buNone/>
            </a:pPr>
            <a:r>
              <a:rPr lang="en-US" dirty="0"/>
              <a:t>5. Optimizing scope</a:t>
            </a:r>
          </a:p>
          <a:p>
            <a:pPr marL="109220" indent="0">
              <a:buNone/>
            </a:pPr>
            <a:r>
              <a:rPr lang="en-US" dirty="0"/>
              <a:t>6. Agile process</a:t>
            </a:r>
          </a:p>
          <a:p>
            <a:pPr marL="109220" indent="0">
              <a:buNone/>
            </a:pPr>
            <a:r>
              <a:rPr lang="en-US" dirty="0"/>
              <a:t>7. Project management expertise</a:t>
            </a:r>
          </a:p>
          <a:p>
            <a:pPr marL="109220" indent="0">
              <a:buNone/>
            </a:pPr>
            <a:r>
              <a:rPr lang="en-US" dirty="0"/>
              <a:t>8. Skilled resources</a:t>
            </a:r>
          </a:p>
          <a:p>
            <a:pPr marL="109220" indent="0">
              <a:buNone/>
            </a:pPr>
            <a:r>
              <a:rPr lang="en-US" dirty="0"/>
              <a:t>9. Execution</a:t>
            </a:r>
          </a:p>
          <a:p>
            <a:pPr marL="109220" indent="0">
              <a:buNone/>
            </a:pPr>
            <a:r>
              <a:rPr lang="en-US" dirty="0"/>
              <a:t>10. Tools and infrastructure</a:t>
            </a:r>
          </a:p>
          <a:p>
            <a:pPr marL="109220" indent="0">
              <a:buNone/>
            </a:pPr>
            <a:endParaRPr lang="en-US" dirty="0"/>
          </a:p>
        </p:txBody>
      </p:sp>
      <p:sp>
        <p:nvSpPr>
          <p:cNvPr id="87044" name="Rectangle 4"/>
          <p:cNvSpPr>
            <a:spLocks noGrp="1" noChangeArrowheads="1"/>
          </p:cNvSpPr>
          <p:nvPr>
            <p:ph type="title"/>
          </p:nvPr>
        </p:nvSpPr>
        <p:spPr>
          <a:xfrm>
            <a:off x="3958" y="152400"/>
            <a:ext cx="9144000" cy="639762"/>
          </a:xfrm>
        </p:spPr>
        <p:txBody>
          <a:bodyPr>
            <a:noAutofit/>
          </a:bodyPr>
          <a:lstStyle/>
          <a:p>
            <a:pPr fontAlgn="auto">
              <a:spcAft>
                <a:spcPts val="0"/>
              </a:spcAft>
              <a:defRPr/>
            </a:pPr>
            <a:r>
              <a:rPr lang="en-US" sz="3200" dirty="0"/>
              <a:t>Table 1-2: What Helps Projects Succeed?*</a:t>
            </a:r>
          </a:p>
        </p:txBody>
      </p:sp>
      <p:sp>
        <p:nvSpPr>
          <p:cNvPr id="31749" name="Footer Placeholder 2"/>
          <p:cNvSpPr>
            <a:spLocks noGrp="1"/>
          </p:cNvSpPr>
          <p:nvPr>
            <p:ph type="ftr" sz="quarter" idx="10"/>
          </p:nvPr>
        </p:nvSpPr>
        <p:spPr bwMode="auto">
          <a:noFill/>
          <a:ln>
            <a:miter lim="800000"/>
          </a:ln>
        </p:spPr>
        <p:txBody>
          <a:bodyPr vert="horz" wrap="square" lIns="91440" tIns="45720" rIns="91440" bIns="45720" numCol="1" compatLnSpc="1"/>
          <a:lstStyle/>
          <a:p>
            <a:pPr>
              <a:buFontTx/>
              <a:buNone/>
            </a:pPr>
            <a:r>
              <a:rPr lang="en-US" dirty="0"/>
              <a:t>Information Technology Project Management, Seventh Edition</a:t>
            </a:r>
          </a:p>
        </p:txBody>
      </p:sp>
      <p:sp>
        <p:nvSpPr>
          <p:cNvPr id="7" name="Slide Number Placeholder 6"/>
          <p:cNvSpPr>
            <a:spLocks noGrp="1"/>
          </p:cNvSpPr>
          <p:nvPr>
            <p:ph type="sldNum" sz="quarter" idx="11"/>
          </p:nvPr>
        </p:nvSpPr>
        <p:spPr/>
        <p:txBody>
          <a:bodyPr/>
          <a:lstStyle/>
          <a:p>
            <a:pPr>
              <a:buFontTx/>
              <a:buNone/>
              <a:defRPr/>
            </a:pPr>
            <a:fld id="{6C2C6F4C-C329-4CFA-975D-E75569AC7E83}" type="slidenum">
              <a:rPr lang="en-US"/>
              <a:t>54</a:t>
            </a:fld>
            <a:endParaRPr lang="en-US" dirty="0"/>
          </a:p>
        </p:txBody>
      </p:sp>
      <p:sp>
        <p:nvSpPr>
          <p:cNvPr id="31750" name="TextBox 8"/>
          <p:cNvSpPr txBox="1">
            <a:spLocks noChangeArrowheads="1"/>
          </p:cNvSpPr>
          <p:nvPr/>
        </p:nvSpPr>
        <p:spPr bwMode="auto">
          <a:xfrm>
            <a:off x="381000" y="5410200"/>
            <a:ext cx="7405810" cy="769441"/>
          </a:xfrm>
          <a:prstGeom prst="rect">
            <a:avLst/>
          </a:prstGeom>
          <a:noFill/>
          <a:ln w="9525">
            <a:noFill/>
            <a:miter lim="800000"/>
          </a:ln>
        </p:spPr>
        <p:txBody>
          <a:bodyPr wrap="none">
            <a:spAutoFit/>
          </a:bodyPr>
          <a:lstStyle/>
          <a:p>
            <a:pPr>
              <a:lnSpc>
                <a:spcPct val="90000"/>
              </a:lnSpc>
              <a:spcBef>
                <a:spcPct val="20000"/>
              </a:spcBef>
            </a:pPr>
            <a:r>
              <a:rPr lang="en-US" dirty="0"/>
              <a:t>*The Standish Group, “CHAOS Activity News” (August 2011).</a:t>
            </a:r>
          </a:p>
          <a:p>
            <a:pPr>
              <a:lnSpc>
                <a:spcPct val="90000"/>
              </a:lnSpc>
              <a:spcBef>
                <a:spcPct val="20000"/>
              </a:spcBef>
              <a:buFontTx/>
              <a:buChar char="•"/>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76400"/>
            <a:ext cx="8229600" cy="4525962"/>
          </a:xfrm>
        </p:spPr>
        <p:txBody>
          <a:bodyPr/>
          <a:lstStyle/>
          <a:p>
            <a:r>
              <a:rPr lang="en-US" dirty="0"/>
              <a:t>Adequate funding</a:t>
            </a:r>
          </a:p>
          <a:p>
            <a:r>
              <a:rPr lang="en-US" dirty="0"/>
              <a:t>Staff expertise</a:t>
            </a:r>
          </a:p>
          <a:p>
            <a:r>
              <a:rPr lang="en-US" dirty="0"/>
              <a:t>Engagement from all stakeholders</a:t>
            </a:r>
          </a:p>
        </p:txBody>
      </p:sp>
      <p:sp>
        <p:nvSpPr>
          <p:cNvPr id="3" name="Title 2"/>
          <p:cNvSpPr>
            <a:spLocks noGrp="1"/>
          </p:cNvSpPr>
          <p:nvPr>
            <p:ph type="title"/>
          </p:nvPr>
        </p:nvSpPr>
        <p:spPr/>
        <p:txBody>
          <a:bodyPr>
            <a:normAutofit fontScale="90000"/>
          </a:bodyPr>
          <a:lstStyle/>
          <a:p>
            <a:r>
              <a:rPr lang="en-US" dirty="0"/>
              <a:t>Top Three Reasons Why Federal Technology Project Succeed</a:t>
            </a:r>
          </a:p>
        </p:txBody>
      </p:sp>
      <p:sp>
        <p:nvSpPr>
          <p:cNvPr id="4" name="Footer Placeholder 3"/>
          <p:cNvSpPr>
            <a:spLocks noGrp="1"/>
          </p:cNvSpPr>
          <p:nvPr>
            <p:ph type="ftr" sz="quarter" idx="10"/>
          </p:nvPr>
        </p:nvSpPr>
        <p:spPr/>
        <p:txBody>
          <a:bodyPr/>
          <a:lstStyle/>
          <a:p>
            <a:pPr>
              <a:defRPr/>
            </a:pPr>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1F8276A5-8D43-491D-83BE-00FCABAA1517}" type="slidenum">
              <a:rPr lang="en-US" smtClean="0"/>
              <a:t>55</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42900" indent="-342900">
              <a:spcBef>
                <a:spcPct val="20000"/>
              </a:spcBef>
            </a:pPr>
            <a:r>
              <a:rPr lang="en-US" sz="2500" dirty="0"/>
              <a:t>Recent research findings show that companies that excel in project delivery capability:</a:t>
            </a:r>
          </a:p>
          <a:p>
            <a:pPr marL="742950" lvl="1" indent="-285750">
              <a:spcBef>
                <a:spcPct val="20000"/>
              </a:spcBef>
            </a:pPr>
            <a:r>
              <a:rPr lang="en-US" sz="2500" dirty="0"/>
              <a:t>Use an integrated project management toolbox (use standard/advanced PM tools, lots of templates)</a:t>
            </a:r>
          </a:p>
          <a:p>
            <a:pPr marL="742950" lvl="1" indent="-285750">
              <a:spcBef>
                <a:spcPct val="20000"/>
              </a:spcBef>
            </a:pPr>
            <a:r>
              <a:rPr lang="en-US" sz="2500" dirty="0"/>
              <a:t>Grow project leaders, emphasizing business and soft skills</a:t>
            </a:r>
          </a:p>
          <a:p>
            <a:pPr marL="742950" lvl="1" indent="-285750">
              <a:spcBef>
                <a:spcPct val="20000"/>
              </a:spcBef>
            </a:pPr>
            <a:r>
              <a:rPr lang="en-US" sz="2500" dirty="0"/>
              <a:t>Develop a streamlined project delivery process</a:t>
            </a:r>
          </a:p>
          <a:p>
            <a:pPr marL="742950" lvl="1" indent="-285750">
              <a:spcBef>
                <a:spcPct val="20000"/>
              </a:spcBef>
            </a:pPr>
            <a:r>
              <a:rPr lang="en-US" sz="2500" dirty="0"/>
              <a:t>Measure project health using metrics, like customer satisfaction or  return on investment</a:t>
            </a:r>
          </a:p>
        </p:txBody>
      </p:sp>
      <p:sp>
        <p:nvSpPr>
          <p:cNvPr id="32770" name="Rectangle 2"/>
          <p:cNvSpPr>
            <a:spLocks noGrp="1" noChangeArrowheads="1"/>
          </p:cNvSpPr>
          <p:nvPr>
            <p:ph type="title"/>
          </p:nvPr>
        </p:nvSpPr>
        <p:spPr/>
        <p:txBody>
          <a:bodyPr/>
          <a:lstStyle/>
          <a:p>
            <a:r>
              <a:rPr lang="en-US" dirty="0"/>
              <a:t>What the Winners Do…</a:t>
            </a:r>
          </a:p>
        </p:txBody>
      </p:sp>
      <p:sp>
        <p:nvSpPr>
          <p:cNvPr id="32772" name="Footer Placeholder 2"/>
          <p:cNvSpPr>
            <a:spLocks noGrp="1"/>
          </p:cNvSpPr>
          <p:nvPr>
            <p:ph type="ftr" sz="quarter" idx="10"/>
          </p:nvPr>
        </p:nvSpPr>
        <p:spPr bwMode="auto">
          <a:noFill/>
          <a:ln>
            <a:miter lim="800000"/>
          </a:ln>
        </p:spPr>
        <p:txBody>
          <a:bodyPr vert="horz" wrap="square" lIns="91440" tIns="45720" rIns="91440" bIns="45720" numCol="1" compatLnSpc="1"/>
          <a:lstStyle/>
          <a:p>
            <a:pPr>
              <a:buFontTx/>
              <a:buNone/>
            </a:pPr>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buFontTx/>
              <a:buNone/>
              <a:defRPr/>
            </a:pPr>
            <a:fld id="{50437B1C-FDB9-4216-9201-B0964C81DC79}" type="slidenum">
              <a:rPr lang="en-US"/>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idx="1"/>
          </p:nvPr>
        </p:nvSpPr>
        <p:spPr/>
        <p:txBody>
          <a:bodyPr>
            <a:normAutofit fontScale="92500" lnSpcReduction="10000"/>
          </a:bodyPr>
          <a:lstStyle/>
          <a:p>
            <a:pPr marL="274320" indent="-274320" fontAlgn="auto">
              <a:spcBef>
                <a:spcPct val="100000"/>
              </a:spcBef>
              <a:spcAft>
                <a:spcPts val="0"/>
              </a:spcAft>
              <a:defRPr/>
            </a:pPr>
            <a:r>
              <a:rPr lang="en-US" dirty="0"/>
              <a:t>A </a:t>
            </a:r>
            <a:r>
              <a:rPr lang="en-US" b="1" dirty="0"/>
              <a:t>program</a:t>
            </a:r>
            <a:r>
              <a:rPr lang="en-US" dirty="0"/>
              <a:t> is “a group of related projects managed in a coordinated way to obtain benefits and control not available from managing them individually” (PMBOK® Guide, Fifth Edition, 2012)</a:t>
            </a:r>
          </a:p>
          <a:p>
            <a:pPr marL="274320" indent="-274320" fontAlgn="auto">
              <a:spcBef>
                <a:spcPct val="100000"/>
              </a:spcBef>
              <a:spcAft>
                <a:spcPts val="0"/>
              </a:spcAft>
              <a:defRPr/>
            </a:pPr>
            <a:r>
              <a:rPr lang="en-US" dirty="0"/>
              <a:t>A </a:t>
            </a:r>
            <a:r>
              <a:rPr lang="en-US" b="1" dirty="0"/>
              <a:t>program manager </a:t>
            </a:r>
            <a:r>
              <a:rPr lang="en-US" dirty="0"/>
              <a:t>provides leadership and direction for the project managers heading the projects within the program</a:t>
            </a:r>
          </a:p>
          <a:p>
            <a:pPr marL="274320" indent="-274320" fontAlgn="auto">
              <a:spcBef>
                <a:spcPct val="100000"/>
              </a:spcBef>
              <a:spcAft>
                <a:spcPts val="0"/>
              </a:spcAft>
              <a:defRPr/>
            </a:pPr>
            <a:r>
              <a:rPr lang="en-US" dirty="0"/>
              <a:t>Examples of common programs in the IT field include infrastructure, applications development, and user support</a:t>
            </a:r>
          </a:p>
          <a:p>
            <a:pPr marL="548640" lvl="1" fontAlgn="auto">
              <a:spcBef>
                <a:spcPct val="100000"/>
              </a:spcBef>
              <a:spcAft>
                <a:spcPts val="0"/>
              </a:spcAft>
              <a:buFont typeface="Wingdings 2" panose="05020102010507070707"/>
              <a:buChar char=""/>
              <a:defRPr/>
            </a:pPr>
            <a:endParaRPr lang="en-US" dirty="0"/>
          </a:p>
        </p:txBody>
      </p:sp>
      <p:sp>
        <p:nvSpPr>
          <p:cNvPr id="89090" name="Rectangle 2"/>
          <p:cNvSpPr>
            <a:spLocks noGrp="1" noChangeArrowheads="1"/>
          </p:cNvSpPr>
          <p:nvPr>
            <p:ph type="title"/>
          </p:nvPr>
        </p:nvSpPr>
        <p:spPr/>
        <p:txBody>
          <a:bodyPr>
            <a:normAutofit fontScale="90000"/>
          </a:bodyPr>
          <a:lstStyle/>
          <a:p>
            <a:pPr fontAlgn="auto">
              <a:spcAft>
                <a:spcPts val="0"/>
              </a:spcAft>
              <a:defRPr/>
            </a:pPr>
            <a:r>
              <a:rPr lang="en-US" dirty="0"/>
              <a:t>Program and Project Portfolio Management</a:t>
            </a:r>
          </a:p>
        </p:txBody>
      </p:sp>
      <p:sp>
        <p:nvSpPr>
          <p:cNvPr id="33796"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A16827AD-D54E-4A9A-98B6-75CDFBE63C20}" type="slidenum">
              <a:rPr lang="en-US"/>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Content Placeholder 3"/>
          <p:cNvSpPr>
            <a:spLocks noGrp="1"/>
          </p:cNvSpPr>
          <p:nvPr>
            <p:ph idx="1"/>
          </p:nvPr>
        </p:nvSpPr>
        <p:spPr/>
        <p:txBody>
          <a:bodyPr/>
          <a:lstStyle/>
          <a:p>
            <a:r>
              <a:rPr lang="en-US" dirty="0"/>
              <a:t>As part of </a:t>
            </a:r>
            <a:r>
              <a:rPr lang="en-US" b="1" dirty="0"/>
              <a:t>project portfolio management</a:t>
            </a:r>
            <a:r>
              <a:rPr lang="en-US" dirty="0"/>
              <a:t>, organizations group and manage projects and programs as a portfolio of investments that contribute to the entire enterprise’s success</a:t>
            </a:r>
          </a:p>
          <a:p>
            <a:r>
              <a:rPr lang="en-US" dirty="0"/>
              <a:t>Portfolio managers help their organizations make wise investment decisions by helping to select and analyze projects from a strategic perspective</a:t>
            </a:r>
          </a:p>
          <a:p>
            <a:endParaRPr lang="en-US" dirty="0"/>
          </a:p>
          <a:p>
            <a:endParaRPr lang="en-US" dirty="0"/>
          </a:p>
        </p:txBody>
      </p:sp>
      <p:sp>
        <p:nvSpPr>
          <p:cNvPr id="34818" name="Title 1"/>
          <p:cNvSpPr>
            <a:spLocks noGrp="1"/>
          </p:cNvSpPr>
          <p:nvPr>
            <p:ph type="title"/>
          </p:nvPr>
        </p:nvSpPr>
        <p:spPr/>
        <p:txBody>
          <a:bodyPr/>
          <a:lstStyle/>
          <a:p>
            <a:r>
              <a:rPr lang="en-US" dirty="0"/>
              <a:t>Project Portfolio Management</a:t>
            </a:r>
          </a:p>
        </p:txBody>
      </p:sp>
      <p:sp>
        <p:nvSpPr>
          <p:cNvPr id="34819" name="Footer Placeholder 2"/>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2FBC5DE6-0D10-491C-9D95-CD65B3FEB7F0}" type="slidenum">
              <a:rPr lang="en-US"/>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59</a:t>
            </a:fld>
            <a:endParaRPr lang="en-US" dirty="0"/>
          </a:p>
        </p:txBody>
      </p:sp>
      <p:pic>
        <p:nvPicPr>
          <p:cNvPr id="6" name="图片 5"/>
          <p:cNvPicPr>
            <a:picLocks noChangeAspect="1"/>
          </p:cNvPicPr>
          <p:nvPr/>
        </p:nvPicPr>
        <p:blipFill>
          <a:blip r:embed="rId2"/>
          <a:stretch>
            <a:fillRect/>
          </a:stretch>
        </p:blipFill>
        <p:spPr>
          <a:xfrm>
            <a:off x="23795" y="1524000"/>
            <a:ext cx="9096409" cy="3186112"/>
          </a:xfrm>
          <a:prstGeom prst="rect">
            <a:avLst/>
          </a:prstGeom>
        </p:spPr>
      </p:pic>
      <p:sp>
        <p:nvSpPr>
          <p:cNvPr id="7" name="Title 1"/>
          <p:cNvSpPr>
            <a:spLocks noGrp="1"/>
          </p:cNvSpPr>
          <p:nvPr>
            <p:ph type="title"/>
          </p:nvPr>
        </p:nvSpPr>
        <p:spPr>
          <a:xfrm>
            <a:off x="457200" y="274638"/>
            <a:ext cx="8229600" cy="1143000"/>
          </a:xfrm>
        </p:spPr>
        <p:txBody>
          <a:bodyPr/>
          <a:lstStyle/>
          <a:p>
            <a:r>
              <a:rPr lang="en-US" dirty="0"/>
              <a:t>Project Portfolio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6</a:t>
            </a:fld>
            <a:endParaRPr lang="en-US" dirty="0"/>
          </a:p>
        </p:txBody>
      </p:sp>
      <p:pic>
        <p:nvPicPr>
          <p:cNvPr id="6" name="图片 5"/>
          <p:cNvPicPr>
            <a:picLocks noChangeAspect="1"/>
          </p:cNvPicPr>
          <p:nvPr/>
        </p:nvPicPr>
        <p:blipFill>
          <a:blip r:embed="rId2"/>
          <a:stretch>
            <a:fillRect/>
          </a:stretch>
        </p:blipFill>
        <p:spPr>
          <a:xfrm>
            <a:off x="0" y="603250"/>
            <a:ext cx="9069705" cy="575691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r>
              <a:rPr lang="en-US" sz="3200" dirty="0"/>
              <a:t>Figure 1-3. </a:t>
            </a:r>
            <a:r>
              <a:rPr lang="en-US" sz="3200" i="1" dirty="0"/>
              <a:t>Project Management Compared to Project Portfolio Management</a:t>
            </a:r>
          </a:p>
        </p:txBody>
      </p:sp>
      <p:sp>
        <p:nvSpPr>
          <p:cNvPr id="35843" name="Footer Placeholder 2"/>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defRPr/>
            </a:pPr>
            <a:fld id="{0A6DAE91-3CCC-4475-8BBE-416A848BB383}" type="slidenum">
              <a:rPr lang="en-US"/>
              <a:t>60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58685"/>
            <a:ext cx="6477000" cy="502790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219200"/>
            <a:ext cx="8458200" cy="4525962"/>
          </a:xfrm>
        </p:spPr>
        <p:txBody>
          <a:bodyPr>
            <a:normAutofit fontScale="92500"/>
          </a:bodyPr>
          <a:lstStyle/>
          <a:p>
            <a:pPr marL="274320" indent="-274320" fontAlgn="auto">
              <a:spcBef>
                <a:spcPts val="580"/>
              </a:spcBef>
              <a:spcAft>
                <a:spcPts val="0"/>
              </a:spcAft>
              <a:defRPr/>
            </a:pPr>
            <a:r>
              <a:rPr lang="en-US" dirty="0"/>
              <a:t>A </a:t>
            </a:r>
            <a:r>
              <a:rPr lang="en-US" b="1" dirty="0"/>
              <a:t>best practice </a:t>
            </a:r>
            <a:r>
              <a:rPr lang="en-US" dirty="0"/>
              <a:t>is “an optimal way recognized by industry to achieve a stated goal or objective”*</a:t>
            </a:r>
          </a:p>
          <a:p>
            <a:pPr marL="274320" indent="-274320" fontAlgn="auto">
              <a:spcBef>
                <a:spcPts val="580"/>
              </a:spcBef>
              <a:spcAft>
                <a:spcPts val="0"/>
              </a:spcAft>
              <a:defRPr/>
            </a:pPr>
            <a:r>
              <a:rPr lang="en-US" dirty="0"/>
              <a:t>Robert Butrick </a:t>
            </a:r>
            <a:r>
              <a:rPr lang="en-US" i="1" dirty="0"/>
              <a:t>suggests that organizations </a:t>
            </a:r>
            <a:r>
              <a:rPr lang="en-US" dirty="0"/>
              <a:t>need to follow basic principles of project management, including these two mentioned earlier in this chapter:</a:t>
            </a:r>
          </a:p>
          <a:p>
            <a:pPr marL="548640" lvl="1" fontAlgn="auto">
              <a:spcBef>
                <a:spcPts val="370"/>
              </a:spcBef>
              <a:spcAft>
                <a:spcPts val="0"/>
              </a:spcAft>
              <a:defRPr/>
            </a:pPr>
            <a:r>
              <a:rPr lang="en-US" dirty="0"/>
              <a:t>Make sure your projects are driven by your </a:t>
            </a:r>
            <a:r>
              <a:rPr lang="en-US" b="1" dirty="0"/>
              <a:t>strategy</a:t>
            </a:r>
            <a:r>
              <a:rPr lang="en-US" dirty="0"/>
              <a:t>. Be able to demonstrate how each project you undertake fits your business strategy, and screen out unwanted projects as soon as possible</a:t>
            </a:r>
          </a:p>
          <a:p>
            <a:pPr marL="548640" lvl="1" fontAlgn="auto">
              <a:spcBef>
                <a:spcPts val="370"/>
              </a:spcBef>
              <a:spcAft>
                <a:spcPts val="0"/>
              </a:spcAft>
              <a:defRPr/>
            </a:pPr>
            <a:r>
              <a:rPr lang="en-US" dirty="0"/>
              <a:t>Engage your </a:t>
            </a:r>
            <a:r>
              <a:rPr lang="en-US" b="1" dirty="0"/>
              <a:t>stakeholders</a:t>
            </a:r>
            <a:r>
              <a:rPr lang="en-US" dirty="0"/>
              <a:t>. Ignoring stakeholders often leads to project failure. Be sure to engage stakeholders at all stages of a project, and encourage teamwork and commitment at all times</a:t>
            </a:r>
          </a:p>
          <a:p>
            <a:pPr marL="274320" indent="-274320" fontAlgn="auto">
              <a:spcBef>
                <a:spcPts val="580"/>
              </a:spcBef>
              <a:spcAft>
                <a:spcPts val="0"/>
              </a:spcAft>
              <a:buFont typeface="Wingdings 2" panose="05020102010507070707"/>
              <a:buChar char=""/>
              <a:defRPr/>
            </a:pPr>
            <a:endParaRPr lang="en-US" dirty="0"/>
          </a:p>
          <a:p>
            <a:pPr marL="274320" indent="-274320" fontAlgn="auto">
              <a:spcBef>
                <a:spcPts val="580"/>
              </a:spcBef>
              <a:spcAft>
                <a:spcPts val="0"/>
              </a:spcAft>
              <a:buFont typeface="Wingdings 2" panose="05020102010507070707"/>
              <a:buChar char=""/>
              <a:defRPr/>
            </a:pPr>
            <a:endParaRPr lang="en-US" dirty="0"/>
          </a:p>
        </p:txBody>
      </p:sp>
      <p:sp>
        <p:nvSpPr>
          <p:cNvPr id="36866" name="Title 1"/>
          <p:cNvSpPr>
            <a:spLocks noGrp="1"/>
          </p:cNvSpPr>
          <p:nvPr>
            <p:ph type="title"/>
          </p:nvPr>
        </p:nvSpPr>
        <p:spPr/>
        <p:txBody>
          <a:bodyPr/>
          <a:lstStyle/>
          <a:p>
            <a:r>
              <a:rPr lang="en-US" dirty="0"/>
              <a:t>Best Practice</a:t>
            </a:r>
          </a:p>
        </p:txBody>
      </p:sp>
      <p:sp>
        <p:nvSpPr>
          <p:cNvPr id="36867" name="Footer Placeholder 2"/>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defRPr/>
            </a:pPr>
            <a:fld id="{B84338D5-45C4-4F94-A8A6-8C14709D1110}" type="slidenum">
              <a:rPr lang="en-US"/>
              <a:t>61</a:t>
            </a:fld>
            <a:endParaRPr lang="en-US" dirty="0"/>
          </a:p>
        </p:txBody>
      </p:sp>
      <p:sp>
        <p:nvSpPr>
          <p:cNvPr id="36869" name="TextBox 4"/>
          <p:cNvSpPr txBox="1">
            <a:spLocks noChangeArrowheads="1"/>
          </p:cNvSpPr>
          <p:nvPr/>
        </p:nvSpPr>
        <p:spPr bwMode="auto">
          <a:xfrm>
            <a:off x="457200" y="5410200"/>
            <a:ext cx="8054256" cy="1018740"/>
          </a:xfrm>
          <a:prstGeom prst="rect">
            <a:avLst/>
          </a:prstGeom>
          <a:noFill/>
          <a:ln w="9525">
            <a:noFill/>
            <a:miter lim="800000"/>
          </a:ln>
        </p:spPr>
        <p:txBody>
          <a:bodyPr wrap="none">
            <a:spAutoFit/>
          </a:bodyPr>
          <a:lstStyle/>
          <a:p>
            <a:pPr>
              <a:lnSpc>
                <a:spcPct val="90000"/>
              </a:lnSpc>
              <a:spcBef>
                <a:spcPct val="20000"/>
              </a:spcBef>
            </a:pPr>
            <a:r>
              <a:rPr lang="en-US" sz="1800" dirty="0"/>
              <a:t>*Project Management Institute, </a:t>
            </a:r>
            <a:r>
              <a:rPr lang="en-US" sz="1800" i="1" dirty="0"/>
              <a:t>Organizational Project Management Maturity Model</a:t>
            </a:r>
          </a:p>
          <a:p>
            <a:pPr>
              <a:lnSpc>
                <a:spcPct val="90000"/>
              </a:lnSpc>
              <a:spcBef>
                <a:spcPct val="20000"/>
              </a:spcBef>
            </a:pPr>
            <a:r>
              <a:rPr lang="en-US" sz="1800" i="1" dirty="0"/>
              <a:t>(OPM3) Knowledge Foundation (2003), p. 13.</a:t>
            </a:r>
          </a:p>
          <a:p>
            <a:pPr>
              <a:lnSpc>
                <a:spcPct val="90000"/>
              </a:lnSpc>
              <a:spcBef>
                <a:spcPct val="20000"/>
              </a:spcBef>
              <a:buFontTx/>
              <a:buChar char="•"/>
            </a:pP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t>Figure 1-4. Sample Project Portfolio Approach</a:t>
            </a:r>
          </a:p>
        </p:txBody>
      </p:sp>
      <p:sp>
        <p:nvSpPr>
          <p:cNvPr id="37891" name="Footer Placeholder 2"/>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defRPr/>
            </a:pPr>
            <a:fld id="{9DEE5709-E4C6-4E16-A3F2-ED34C0BD84D8}" type="slidenum">
              <a:rPr lang="en-US"/>
              <a:t>62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604331"/>
            <a:ext cx="8839200" cy="459884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0" y="274638"/>
            <a:ext cx="8991600" cy="1143000"/>
          </a:xfrm>
        </p:spPr>
        <p:txBody>
          <a:bodyPr>
            <a:normAutofit fontScale="90000"/>
          </a:bodyPr>
          <a:lstStyle/>
          <a:p>
            <a:r>
              <a:rPr lang="en-US" sz="3200" dirty="0"/>
              <a:t>Figure 1-5. </a:t>
            </a:r>
            <a:r>
              <a:rPr lang="en-US" sz="3200" i="1" dirty="0"/>
              <a:t>Sample Project Portfolio Management Screen Showing Portfolio Optimization</a:t>
            </a:r>
            <a:endParaRPr lang="en-US" sz="3200" dirty="0"/>
          </a:p>
        </p:txBody>
      </p:sp>
      <p:sp>
        <p:nvSpPr>
          <p:cNvPr id="38915" name="Footer Placeholder 2"/>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defRPr/>
            </a:pPr>
            <a:fld id="{549DAB97-A394-4D45-A410-399330BA7720}" type="slidenum">
              <a:rPr lang="en-US"/>
              <a:t>63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208" y="1524000"/>
            <a:ext cx="8203130" cy="4127167"/>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Content Placeholder 3"/>
          <p:cNvSpPr>
            <a:spLocks noGrp="1"/>
          </p:cNvSpPr>
          <p:nvPr>
            <p:ph idx="1"/>
          </p:nvPr>
        </p:nvSpPr>
        <p:spPr/>
        <p:txBody>
          <a:bodyPr/>
          <a:lstStyle/>
          <a:p>
            <a:pPr>
              <a:spcBef>
                <a:spcPct val="100000"/>
              </a:spcBef>
            </a:pPr>
            <a:r>
              <a:rPr lang="en-US" dirty="0"/>
              <a:t>Job descriptions vary, but most include responsibilities like planning, scheduling, coordinating, and working with people to achieve project goals</a:t>
            </a:r>
          </a:p>
          <a:p>
            <a:pPr>
              <a:spcBef>
                <a:spcPct val="100000"/>
              </a:spcBef>
            </a:pPr>
            <a:r>
              <a:rPr lang="en-US" dirty="0"/>
              <a:t>Remember that 97% of successful projects were led by experienced project managers, who can often help influence success factors</a:t>
            </a:r>
          </a:p>
        </p:txBody>
      </p:sp>
      <p:sp>
        <p:nvSpPr>
          <p:cNvPr id="40962" name="Title 1"/>
          <p:cNvSpPr>
            <a:spLocks noGrp="1"/>
          </p:cNvSpPr>
          <p:nvPr>
            <p:ph type="title"/>
          </p:nvPr>
        </p:nvSpPr>
        <p:spPr/>
        <p:txBody>
          <a:bodyPr/>
          <a:lstStyle/>
          <a:p>
            <a:r>
              <a:rPr lang="en-US" dirty="0"/>
              <a:t>The Role of the Project Manager</a:t>
            </a:r>
          </a:p>
        </p:txBody>
      </p:sp>
      <p:sp>
        <p:nvSpPr>
          <p:cNvPr id="40963" name="Footer Placeholder 2"/>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8BB5399D-7FF4-4603-99A0-4BD1F7EE85E4}" type="slidenum">
              <a:rPr lang="en-US"/>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457200" y="1452563"/>
            <a:ext cx="8229600" cy="4410075"/>
          </a:xfrm>
        </p:spPr>
        <p:txBody>
          <a:bodyPr/>
          <a:lstStyle/>
          <a:p>
            <a:r>
              <a:rPr lang="en-US" dirty="0"/>
              <a:t>The Project Management Body of Knowledge</a:t>
            </a:r>
          </a:p>
          <a:p>
            <a:r>
              <a:rPr lang="en-US" dirty="0"/>
              <a:t>Application area knowledge, standards, and regulations</a:t>
            </a:r>
          </a:p>
          <a:p>
            <a:r>
              <a:rPr lang="en-US" dirty="0"/>
              <a:t>Project environment knowledge</a:t>
            </a:r>
          </a:p>
          <a:p>
            <a:r>
              <a:rPr lang="en-US" dirty="0"/>
              <a:t>General management knowledge and skills</a:t>
            </a:r>
          </a:p>
          <a:p>
            <a:r>
              <a:rPr lang="en-US" dirty="0"/>
              <a:t>Soft skills or human relations skills</a:t>
            </a:r>
          </a:p>
          <a:p>
            <a:pPr>
              <a:lnSpc>
                <a:spcPct val="90000"/>
              </a:lnSpc>
              <a:buFont typeface="Symbol" panose="05050102010706020507" pitchFamily="18" charset="2"/>
              <a:buNone/>
            </a:pPr>
            <a:endParaRPr lang="en-US" dirty="0"/>
          </a:p>
        </p:txBody>
      </p:sp>
      <p:sp>
        <p:nvSpPr>
          <p:cNvPr id="41986" name="Rectangle 2"/>
          <p:cNvSpPr>
            <a:spLocks noGrp="1" noChangeArrowheads="1"/>
          </p:cNvSpPr>
          <p:nvPr>
            <p:ph type="title"/>
          </p:nvPr>
        </p:nvSpPr>
        <p:spPr>
          <a:xfrm>
            <a:off x="533400" y="304800"/>
            <a:ext cx="8305800" cy="1143000"/>
          </a:xfrm>
        </p:spPr>
        <p:txBody>
          <a:bodyPr>
            <a:normAutofit fontScale="90000"/>
          </a:bodyPr>
          <a:lstStyle/>
          <a:p>
            <a:r>
              <a:rPr lang="en-US" dirty="0"/>
              <a:t>Suggested Skills for Project Managers</a:t>
            </a:r>
          </a:p>
        </p:txBody>
      </p:sp>
      <p:sp>
        <p:nvSpPr>
          <p:cNvPr id="41988"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FD36ECF7-8567-4808-B33A-1102952D5552}" type="slidenum">
              <a:rPr lang="en-US"/>
              <a:t>65</a:t>
            </a:fld>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fontScale="90000"/>
          </a:bodyPr>
          <a:lstStyle/>
          <a:p>
            <a:r>
              <a:rPr lang="en-US" sz="3500" dirty="0"/>
              <a:t>Table 1-3 Ten Most Important Skills and Competencies for Project Managers</a:t>
            </a:r>
          </a:p>
        </p:txBody>
      </p:sp>
      <p:sp>
        <p:nvSpPr>
          <p:cNvPr id="43011" name="Footer Placeholder 5"/>
          <p:cNvSpPr>
            <a:spLocks noGrp="1"/>
          </p:cNvSpPr>
          <p:nvPr>
            <p:ph type="ftr" sz="quarter" idx="10"/>
          </p:nvPr>
        </p:nvSpPr>
        <p:spPr bwMode="auto">
          <a:noFill/>
          <a:ln>
            <a:miter lim="800000"/>
          </a:ln>
        </p:spPr>
        <p:txBody>
          <a:bodyPr vert="horz" wrap="square" lIns="91440" tIns="45720" rIns="91440" bIns="45720" numCol="1" compatLnSpc="1"/>
          <a:lstStyle/>
          <a:p>
            <a:pPr>
              <a:buFontTx/>
              <a:buNone/>
            </a:pPr>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buFontTx/>
              <a:buNone/>
              <a:defRPr/>
            </a:pPr>
            <a:fld id="{1F201878-C638-47B4-9B50-A9EAB8702767}" type="slidenum">
              <a:rPr lang="en-US"/>
              <a:t>66</a:t>
            </a:fld>
            <a:endParaRPr lang="en-US" dirty="0"/>
          </a:p>
        </p:txBody>
      </p:sp>
      <p:sp>
        <p:nvSpPr>
          <p:cNvPr id="43012" name="Rectangle 7"/>
          <p:cNvSpPr>
            <a:spLocks noChangeArrowheads="1"/>
          </p:cNvSpPr>
          <p:nvPr/>
        </p:nvSpPr>
        <p:spPr bwMode="auto">
          <a:xfrm>
            <a:off x="685800" y="1676400"/>
            <a:ext cx="6705600" cy="3748088"/>
          </a:xfrm>
          <a:prstGeom prst="rect">
            <a:avLst/>
          </a:prstGeom>
          <a:noFill/>
          <a:ln w="9525">
            <a:noFill/>
            <a:miter lim="800000"/>
          </a:ln>
        </p:spPr>
        <p:txBody>
          <a:bodyPr>
            <a:spAutoFit/>
          </a:bodyPr>
          <a:lstStyle/>
          <a:p>
            <a:pPr>
              <a:lnSpc>
                <a:spcPct val="90000"/>
              </a:lnSpc>
              <a:spcBef>
                <a:spcPct val="20000"/>
              </a:spcBef>
            </a:pPr>
            <a:r>
              <a:rPr lang="en-US" dirty="0"/>
              <a:t>1. People skills</a:t>
            </a:r>
          </a:p>
          <a:p>
            <a:pPr>
              <a:lnSpc>
                <a:spcPct val="90000"/>
              </a:lnSpc>
              <a:spcBef>
                <a:spcPct val="20000"/>
              </a:spcBef>
            </a:pPr>
            <a:r>
              <a:rPr lang="en-US" dirty="0"/>
              <a:t>2. Leadership</a:t>
            </a:r>
          </a:p>
          <a:p>
            <a:pPr>
              <a:lnSpc>
                <a:spcPct val="90000"/>
              </a:lnSpc>
              <a:spcBef>
                <a:spcPct val="20000"/>
              </a:spcBef>
            </a:pPr>
            <a:r>
              <a:rPr lang="en-US" dirty="0"/>
              <a:t>3. Listening</a:t>
            </a:r>
          </a:p>
          <a:p>
            <a:pPr>
              <a:lnSpc>
                <a:spcPct val="90000"/>
              </a:lnSpc>
              <a:spcBef>
                <a:spcPct val="20000"/>
              </a:spcBef>
            </a:pPr>
            <a:r>
              <a:rPr lang="en-US" dirty="0"/>
              <a:t>4. Integrity, ethical behavior, consistent</a:t>
            </a:r>
          </a:p>
          <a:p>
            <a:pPr>
              <a:lnSpc>
                <a:spcPct val="90000"/>
              </a:lnSpc>
              <a:spcBef>
                <a:spcPct val="20000"/>
              </a:spcBef>
            </a:pPr>
            <a:r>
              <a:rPr lang="en-US" dirty="0"/>
              <a:t>5. Strong at building trust</a:t>
            </a:r>
          </a:p>
          <a:p>
            <a:pPr>
              <a:lnSpc>
                <a:spcPct val="90000"/>
              </a:lnSpc>
              <a:spcBef>
                <a:spcPct val="20000"/>
              </a:spcBef>
            </a:pPr>
            <a:r>
              <a:rPr lang="en-US" dirty="0"/>
              <a:t>6. Verbal communication</a:t>
            </a:r>
          </a:p>
          <a:p>
            <a:pPr>
              <a:lnSpc>
                <a:spcPct val="90000"/>
              </a:lnSpc>
              <a:spcBef>
                <a:spcPct val="20000"/>
              </a:spcBef>
            </a:pPr>
            <a:r>
              <a:rPr lang="en-US" dirty="0"/>
              <a:t>7. Strong at building teams</a:t>
            </a:r>
          </a:p>
          <a:p>
            <a:pPr>
              <a:lnSpc>
                <a:spcPct val="90000"/>
              </a:lnSpc>
              <a:spcBef>
                <a:spcPct val="20000"/>
              </a:spcBef>
            </a:pPr>
            <a:r>
              <a:rPr lang="en-US" dirty="0"/>
              <a:t>8. Conflict resolution, conflict management</a:t>
            </a:r>
          </a:p>
          <a:p>
            <a:pPr>
              <a:lnSpc>
                <a:spcPct val="90000"/>
              </a:lnSpc>
              <a:spcBef>
                <a:spcPct val="20000"/>
              </a:spcBef>
            </a:pPr>
            <a:r>
              <a:rPr lang="en-US" dirty="0"/>
              <a:t>9. Critical thinking, problem solving</a:t>
            </a:r>
          </a:p>
          <a:p>
            <a:pPr>
              <a:lnSpc>
                <a:spcPct val="90000"/>
              </a:lnSpc>
              <a:spcBef>
                <a:spcPct val="20000"/>
              </a:spcBef>
            </a:pPr>
            <a:r>
              <a:rPr lang="en-US" dirty="0"/>
              <a:t>10. Understands, balances priorities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Content Placeholder 6"/>
          <p:cNvSpPr>
            <a:spLocks noGrp="1"/>
          </p:cNvSpPr>
          <p:nvPr>
            <p:ph idx="1"/>
          </p:nvPr>
        </p:nvSpPr>
        <p:spPr/>
        <p:txBody>
          <a:bodyPr/>
          <a:lstStyle/>
          <a:p>
            <a:r>
              <a:rPr lang="en-US" sz="2400" dirty="0"/>
              <a:t>Large projects: Leadership, relevant prior experience, planning, people skills, verbal communication, and team-building skills were most important</a:t>
            </a:r>
          </a:p>
          <a:p>
            <a:r>
              <a:rPr lang="en-US" sz="2400" dirty="0"/>
              <a:t>High uncertainty projects: Risk management, expectation management, leadership, people skills, and planning skills were most important</a:t>
            </a:r>
          </a:p>
          <a:p>
            <a:r>
              <a:rPr lang="en-US" sz="2400" dirty="0"/>
              <a:t>Very novel projects: Leadership, people skills, having vision and goals, self confidence, expectations management, and listening skills were most important</a:t>
            </a:r>
          </a:p>
          <a:p>
            <a:endParaRPr lang="en-US" dirty="0"/>
          </a:p>
        </p:txBody>
      </p:sp>
      <p:sp>
        <p:nvSpPr>
          <p:cNvPr id="6" name="Title 5"/>
          <p:cNvSpPr>
            <a:spLocks noGrp="1"/>
          </p:cNvSpPr>
          <p:nvPr>
            <p:ph type="title"/>
          </p:nvPr>
        </p:nvSpPr>
        <p:spPr/>
        <p:txBody>
          <a:bodyPr>
            <a:normAutofit fontScale="90000"/>
          </a:bodyPr>
          <a:lstStyle/>
          <a:p>
            <a:pPr fontAlgn="auto">
              <a:spcAft>
                <a:spcPts val="0"/>
              </a:spcAft>
              <a:defRPr/>
            </a:pPr>
            <a:r>
              <a:rPr lang="en-US" dirty="0"/>
              <a:t>Different Skills Needed in Different Situations</a:t>
            </a:r>
          </a:p>
        </p:txBody>
      </p:sp>
      <p:sp>
        <p:nvSpPr>
          <p:cNvPr id="44035" name="Footer Placeholder 2"/>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A34ED926-9658-4D81-B566-B142CB5DB71E}" type="slidenum">
              <a:rPr lang="en-US"/>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p:txBody>
          <a:bodyPr/>
          <a:lstStyle/>
          <a:p>
            <a:pPr>
              <a:spcBef>
                <a:spcPct val="55000"/>
              </a:spcBef>
            </a:pPr>
            <a:r>
              <a:rPr lang="en-US" dirty="0"/>
              <a:t>Effective project managers provide leadership by example</a:t>
            </a:r>
          </a:p>
          <a:p>
            <a:pPr>
              <a:spcBef>
                <a:spcPct val="55000"/>
              </a:spcBef>
            </a:pPr>
            <a:r>
              <a:rPr lang="en-US" dirty="0"/>
              <a:t>A </a:t>
            </a:r>
            <a:r>
              <a:rPr lang="en-US" b="1" dirty="0"/>
              <a:t>leader</a:t>
            </a:r>
            <a:r>
              <a:rPr lang="en-US" dirty="0"/>
              <a:t> focuses on long-term goals and big-picture objectives while inspiring people to reach those goals</a:t>
            </a:r>
          </a:p>
          <a:p>
            <a:pPr>
              <a:spcBef>
                <a:spcPct val="55000"/>
              </a:spcBef>
            </a:pPr>
            <a:r>
              <a:rPr lang="en-US" dirty="0"/>
              <a:t>A </a:t>
            </a:r>
            <a:r>
              <a:rPr lang="en-US" b="1" dirty="0"/>
              <a:t>manager</a:t>
            </a:r>
            <a:r>
              <a:rPr lang="en-US" dirty="0"/>
              <a:t> deals with the day-to-day details of meeting specific goals</a:t>
            </a:r>
          </a:p>
          <a:p>
            <a:pPr>
              <a:spcBef>
                <a:spcPct val="55000"/>
              </a:spcBef>
            </a:pPr>
            <a:r>
              <a:rPr lang="en-US" dirty="0"/>
              <a:t>Project managers often take on the role of both leader and manager</a:t>
            </a:r>
          </a:p>
        </p:txBody>
      </p:sp>
      <p:sp>
        <p:nvSpPr>
          <p:cNvPr id="45058" name="Rectangle 2"/>
          <p:cNvSpPr>
            <a:spLocks noGrp="1" noChangeArrowheads="1"/>
          </p:cNvSpPr>
          <p:nvPr>
            <p:ph type="title"/>
          </p:nvPr>
        </p:nvSpPr>
        <p:spPr/>
        <p:txBody>
          <a:bodyPr/>
          <a:lstStyle/>
          <a:p>
            <a:r>
              <a:rPr lang="en-US" dirty="0"/>
              <a:t>Importance of Leadership Skills</a:t>
            </a:r>
          </a:p>
        </p:txBody>
      </p:sp>
      <p:sp>
        <p:nvSpPr>
          <p:cNvPr id="45060"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DEC959A6-48E5-415C-84F8-E933F11A099D}" type="slidenum">
              <a:rPr lang="en-US"/>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Content Placeholder 3"/>
          <p:cNvSpPr>
            <a:spLocks noGrp="1"/>
          </p:cNvSpPr>
          <p:nvPr>
            <p:ph idx="1"/>
          </p:nvPr>
        </p:nvSpPr>
        <p:spPr/>
        <p:txBody>
          <a:bodyPr/>
          <a:lstStyle/>
          <a:p>
            <a:r>
              <a:rPr lang="en-US" dirty="0"/>
              <a:t>In a 2011 survey, IT executives listed the “nine hottest skills” they planned to hire for in 2012</a:t>
            </a:r>
          </a:p>
          <a:p>
            <a:r>
              <a:rPr lang="en-US" dirty="0"/>
              <a:t>Project management was second only to programming and application development</a:t>
            </a:r>
          </a:p>
        </p:txBody>
      </p:sp>
      <p:sp>
        <p:nvSpPr>
          <p:cNvPr id="46082" name="Title 1"/>
          <p:cNvSpPr>
            <a:spLocks noGrp="1"/>
          </p:cNvSpPr>
          <p:nvPr>
            <p:ph type="title"/>
          </p:nvPr>
        </p:nvSpPr>
        <p:spPr/>
        <p:txBody>
          <a:bodyPr/>
          <a:lstStyle/>
          <a:p>
            <a:r>
              <a:rPr lang="en-US" dirty="0"/>
              <a:t>Careers for IT Project Managers</a:t>
            </a:r>
          </a:p>
        </p:txBody>
      </p:sp>
      <p:sp>
        <p:nvSpPr>
          <p:cNvPr id="46083" name="Footer Placeholder 2"/>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0DFA8B34-76AB-4EE8-919F-3AC6DDD25898}" type="slidenum">
              <a:rPr lang="en-US"/>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7</a:t>
            </a:fld>
            <a:endParaRPr lang="en-US" dirty="0"/>
          </a:p>
        </p:txBody>
      </p:sp>
      <p:pic>
        <p:nvPicPr>
          <p:cNvPr id="6" name="图片 5"/>
          <p:cNvPicPr>
            <a:picLocks noChangeAspect="1"/>
          </p:cNvPicPr>
          <p:nvPr/>
        </p:nvPicPr>
        <p:blipFill>
          <a:blip r:embed="rId2"/>
          <a:stretch>
            <a:fillRect/>
          </a:stretch>
        </p:blipFill>
        <p:spPr>
          <a:xfrm>
            <a:off x="0" y="618401"/>
            <a:ext cx="9144000" cy="562119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a:bodyPr>
          <a:lstStyle/>
          <a:p>
            <a:r>
              <a:rPr lang="en-US" dirty="0"/>
              <a:t>Table 1-4. Nine Hottest Skills*</a:t>
            </a:r>
          </a:p>
        </p:txBody>
      </p:sp>
      <p:sp>
        <p:nvSpPr>
          <p:cNvPr id="47107" name="Footer Placeholder 2"/>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2B84603B-DDE4-4FBD-A7B8-BEDE3E1684B7}" type="slidenum">
              <a:rPr lang="en-US"/>
              <a:t>70</a:t>
            </a:fld>
            <a:endParaRPr lang="en-US" dirty="0"/>
          </a:p>
        </p:txBody>
      </p:sp>
      <p:graphicFrame>
        <p:nvGraphicFramePr>
          <p:cNvPr id="6" name="Content Placeholder 5"/>
          <p:cNvGraphicFramePr>
            <a:graphicFrameLocks noGrp="1"/>
          </p:cNvGraphicFramePr>
          <p:nvPr>
            <p:ph idx="1"/>
          </p:nvPr>
        </p:nvGraphicFramePr>
        <p:xfrm>
          <a:off x="457200" y="1295400"/>
          <a:ext cx="8458200" cy="4030856"/>
        </p:xfrm>
        <a:graphic>
          <a:graphicData uri="http://schemas.openxmlformats.org/drawingml/2006/table">
            <a:tbl>
              <a:tblPr>
                <a:tableStyleId>{5C22544A-7EE6-4342-B048-85BDC9FD1C3A}</a:tableStyleId>
              </a:tblPr>
              <a:tblGrid>
                <a:gridCol w="4419600">
                  <a:extLst>
                    <a:ext uri="{9D8B030D-6E8A-4147-A177-3AD203B41FA5}">
                      <a16:colId xmlns:a16="http://schemas.microsoft.com/office/drawing/2014/main" val="20000"/>
                    </a:ext>
                  </a:extLst>
                </a:gridCol>
                <a:gridCol w="68934">
                  <a:extLst>
                    <a:ext uri="{9D8B030D-6E8A-4147-A177-3AD203B41FA5}">
                      <a16:colId xmlns:a16="http://schemas.microsoft.com/office/drawing/2014/main" val="20001"/>
                    </a:ext>
                  </a:extLst>
                </a:gridCol>
                <a:gridCol w="1455066">
                  <a:extLst>
                    <a:ext uri="{9D8B030D-6E8A-4147-A177-3AD203B41FA5}">
                      <a16:colId xmlns:a16="http://schemas.microsoft.com/office/drawing/2014/main" val="20002"/>
                    </a:ext>
                  </a:extLst>
                </a:gridCol>
                <a:gridCol w="2514600">
                  <a:extLst>
                    <a:ext uri="{9D8B030D-6E8A-4147-A177-3AD203B41FA5}">
                      <a16:colId xmlns:a16="http://schemas.microsoft.com/office/drawing/2014/main" val="20003"/>
                    </a:ext>
                  </a:extLst>
                </a:gridCol>
              </a:tblGrid>
              <a:tr h="394561">
                <a:tc>
                  <a:txBody>
                    <a:bodyPr/>
                    <a:lstStyle/>
                    <a:p>
                      <a:pPr marL="0" marR="0">
                        <a:spcBef>
                          <a:spcPts val="0"/>
                        </a:spcBef>
                        <a:spcAft>
                          <a:spcPts val="340"/>
                        </a:spcAft>
                      </a:pPr>
                      <a:r>
                        <a:rPr lang="en-US" sz="2400" b="1" dirty="0">
                          <a:effectLst/>
                        </a:rPr>
                        <a:t>Skill</a:t>
                      </a:r>
                      <a:endParaRPr lang="en-US" sz="2000" b="1"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0"/>
                        </a:spcAft>
                      </a:pPr>
                      <a:r>
                        <a:rPr lang="en-US" sz="800" b="1" dirty="0">
                          <a:effectLst/>
                        </a:rPr>
                        <a:t> </a:t>
                      </a:r>
                      <a:endParaRPr lang="en-US" sz="2000" b="1" dirty="0">
                        <a:effectLst/>
                        <a:latin typeface="Times" panose="00000500000000020000"/>
                        <a:ea typeface="Times New Roman" panose="02020503050405090304"/>
                        <a:cs typeface="Times New Roman" panose="02020503050405090304"/>
                      </a:endParaRPr>
                    </a:p>
                  </a:txBody>
                  <a:tcPr marL="9525" marR="9525" marT="9525" marB="9525"/>
                </a:tc>
                <a:tc gridSpan="2">
                  <a:txBody>
                    <a:bodyPr/>
                    <a:lstStyle/>
                    <a:p>
                      <a:pPr marL="0" marR="0" algn="ctr">
                        <a:spcBef>
                          <a:spcPts val="0"/>
                        </a:spcBef>
                        <a:spcAft>
                          <a:spcPts val="340"/>
                        </a:spcAft>
                      </a:pPr>
                      <a:r>
                        <a:rPr lang="en-US" sz="2400" b="1" dirty="0">
                          <a:effectLst/>
                        </a:rPr>
                        <a:t>Percentage of</a:t>
                      </a:r>
                    </a:p>
                    <a:p>
                      <a:pPr marL="0" marR="0" algn="ctr">
                        <a:spcBef>
                          <a:spcPts val="0"/>
                        </a:spcBef>
                        <a:spcAft>
                          <a:spcPts val="340"/>
                        </a:spcAft>
                      </a:pPr>
                      <a:r>
                        <a:rPr lang="en-US" sz="2400" b="1" dirty="0">
                          <a:effectLst/>
                        </a:rPr>
                        <a:t> Respondents</a:t>
                      </a:r>
                      <a:endParaRPr lang="en-US" sz="2000" b="1" dirty="0">
                        <a:effectLst/>
                        <a:latin typeface="Times New Roman" panose="02020503050405090304"/>
                        <a:ea typeface="Times" panose="00000500000000020000"/>
                        <a:cs typeface="Times New Roman" panose="02020503050405090304"/>
                      </a:endParaRPr>
                    </a:p>
                  </a:txBody>
                  <a:tcPr marL="9525" marR="9525" marT="9525" marB="9525"/>
                </a:tc>
                <a:tc hMerge="1">
                  <a:txBody>
                    <a:bodyPr/>
                    <a:lstStyle/>
                    <a:p>
                      <a:endParaRPr lang="zh-CN"/>
                    </a:p>
                  </a:txBody>
                  <a:tcPr/>
                </a:tc>
                <a:extLst>
                  <a:ext uri="{0D108BD9-81ED-4DB2-BD59-A6C34878D82A}">
                    <a16:rowId xmlns:a16="http://schemas.microsoft.com/office/drawing/2014/main" val="10000"/>
                  </a:ext>
                </a:extLst>
              </a:tr>
              <a:tr h="354330">
                <a:tc>
                  <a:txBody>
                    <a:bodyPr/>
                    <a:lstStyle/>
                    <a:p>
                      <a:pPr marL="0" marR="0">
                        <a:spcBef>
                          <a:spcPts val="0"/>
                        </a:spcBef>
                        <a:spcAft>
                          <a:spcPts val="340"/>
                        </a:spcAft>
                      </a:pPr>
                      <a:r>
                        <a:rPr lang="en-US" sz="1800" dirty="0">
                          <a:effectLst/>
                        </a:rPr>
                        <a:t>Programming and application development</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0"/>
                        </a:spcAft>
                      </a:pPr>
                      <a:r>
                        <a:rPr lang="en-US" sz="800" dirty="0">
                          <a:effectLst/>
                        </a:rPr>
                        <a:t> </a:t>
                      </a:r>
                      <a:endParaRPr lang="en-US" sz="2000" dirty="0">
                        <a:effectLst/>
                        <a:latin typeface="Times" panose="00000500000000020000"/>
                        <a:ea typeface="Times New Roman" panose="02020503050405090304"/>
                        <a:cs typeface="Times New Roman" panose="02020503050405090304"/>
                      </a:endParaRPr>
                    </a:p>
                  </a:txBody>
                  <a:tcPr marL="9525" marR="9525" marT="9525" marB="9525"/>
                </a:tc>
                <a:tc>
                  <a:txBody>
                    <a:bodyPr/>
                    <a:lstStyle/>
                    <a:p>
                      <a:pPr marL="0" marR="0">
                        <a:spcBef>
                          <a:spcPts val="0"/>
                        </a:spcBef>
                        <a:spcAft>
                          <a:spcPts val="340"/>
                        </a:spcAft>
                      </a:pPr>
                      <a:r>
                        <a:rPr lang="en-US" sz="800" dirty="0">
                          <a:effectLst/>
                        </a:rPr>
                        <a:t> </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340"/>
                        </a:spcAft>
                      </a:pPr>
                      <a:r>
                        <a:rPr lang="en-US" sz="1800" dirty="0">
                          <a:effectLst/>
                        </a:rPr>
                        <a:t>60%</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extLst>
                  <a:ext uri="{0D108BD9-81ED-4DB2-BD59-A6C34878D82A}">
                    <a16:rowId xmlns:a16="http://schemas.microsoft.com/office/drawing/2014/main" val="10001"/>
                  </a:ext>
                </a:extLst>
              </a:tr>
              <a:tr h="360982">
                <a:tc>
                  <a:txBody>
                    <a:bodyPr/>
                    <a:lstStyle/>
                    <a:p>
                      <a:pPr marL="0" marR="0">
                        <a:spcBef>
                          <a:spcPts val="0"/>
                        </a:spcBef>
                        <a:spcAft>
                          <a:spcPts val="340"/>
                        </a:spcAft>
                      </a:pPr>
                      <a:r>
                        <a:rPr lang="en-US" sz="1800" dirty="0">
                          <a:effectLst/>
                        </a:rPr>
                        <a:t>Project management</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0"/>
                        </a:spcAft>
                      </a:pPr>
                      <a:r>
                        <a:rPr lang="en-US" sz="800" dirty="0">
                          <a:effectLst/>
                        </a:rPr>
                        <a:t> </a:t>
                      </a:r>
                      <a:endParaRPr lang="en-US" sz="2000" dirty="0">
                        <a:effectLst/>
                        <a:latin typeface="Times" panose="00000500000000020000"/>
                        <a:ea typeface="Times New Roman" panose="02020503050405090304"/>
                        <a:cs typeface="Times New Roman" panose="02020503050405090304"/>
                      </a:endParaRPr>
                    </a:p>
                  </a:txBody>
                  <a:tcPr marL="9525" marR="9525" marT="9525" marB="9525"/>
                </a:tc>
                <a:tc>
                  <a:txBody>
                    <a:bodyPr/>
                    <a:lstStyle/>
                    <a:p>
                      <a:pPr marL="0" marR="0">
                        <a:spcBef>
                          <a:spcPts val="0"/>
                        </a:spcBef>
                        <a:spcAft>
                          <a:spcPts val="340"/>
                        </a:spcAft>
                      </a:pPr>
                      <a:r>
                        <a:rPr lang="en-US" sz="800" dirty="0">
                          <a:effectLst/>
                        </a:rPr>
                        <a:t> </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340"/>
                        </a:spcAft>
                      </a:pPr>
                      <a:r>
                        <a:rPr lang="en-US" sz="1800" dirty="0">
                          <a:effectLst/>
                        </a:rPr>
                        <a:t>44%</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extLst>
                  <a:ext uri="{0D108BD9-81ED-4DB2-BD59-A6C34878D82A}">
                    <a16:rowId xmlns:a16="http://schemas.microsoft.com/office/drawing/2014/main" val="10002"/>
                  </a:ext>
                </a:extLst>
              </a:tr>
              <a:tr h="360982">
                <a:tc>
                  <a:txBody>
                    <a:bodyPr/>
                    <a:lstStyle/>
                    <a:p>
                      <a:pPr marL="0" marR="0">
                        <a:spcBef>
                          <a:spcPts val="0"/>
                        </a:spcBef>
                        <a:spcAft>
                          <a:spcPts val="340"/>
                        </a:spcAft>
                      </a:pPr>
                      <a:r>
                        <a:rPr lang="en-US" sz="1800" dirty="0">
                          <a:effectLst/>
                        </a:rPr>
                        <a:t>Help desk/technical support</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0"/>
                        </a:spcAft>
                      </a:pPr>
                      <a:r>
                        <a:rPr lang="en-US" sz="800" dirty="0">
                          <a:effectLst/>
                        </a:rPr>
                        <a:t> </a:t>
                      </a:r>
                      <a:endParaRPr lang="en-US" sz="2000" dirty="0">
                        <a:effectLst/>
                        <a:latin typeface="Times" panose="00000500000000020000"/>
                        <a:ea typeface="Times New Roman" panose="02020503050405090304"/>
                        <a:cs typeface="Times New Roman" panose="02020503050405090304"/>
                      </a:endParaRPr>
                    </a:p>
                  </a:txBody>
                  <a:tcPr marL="9525" marR="9525" marT="9525" marB="9525"/>
                </a:tc>
                <a:tc>
                  <a:txBody>
                    <a:bodyPr/>
                    <a:lstStyle/>
                    <a:p>
                      <a:pPr marL="0" marR="0">
                        <a:spcBef>
                          <a:spcPts val="0"/>
                        </a:spcBef>
                        <a:spcAft>
                          <a:spcPts val="340"/>
                        </a:spcAft>
                      </a:pPr>
                      <a:r>
                        <a:rPr lang="en-US" sz="800" dirty="0">
                          <a:effectLst/>
                        </a:rPr>
                        <a:t> </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340"/>
                        </a:spcAft>
                      </a:pPr>
                      <a:r>
                        <a:rPr lang="en-US" sz="1800" dirty="0">
                          <a:effectLst/>
                        </a:rPr>
                        <a:t>35%</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extLst>
                  <a:ext uri="{0D108BD9-81ED-4DB2-BD59-A6C34878D82A}">
                    <a16:rowId xmlns:a16="http://schemas.microsoft.com/office/drawing/2014/main" val="10003"/>
                  </a:ext>
                </a:extLst>
              </a:tr>
              <a:tr h="360982">
                <a:tc>
                  <a:txBody>
                    <a:bodyPr/>
                    <a:lstStyle/>
                    <a:p>
                      <a:pPr marL="0" marR="0">
                        <a:spcBef>
                          <a:spcPts val="0"/>
                        </a:spcBef>
                        <a:spcAft>
                          <a:spcPts val="340"/>
                        </a:spcAft>
                      </a:pPr>
                      <a:r>
                        <a:rPr lang="en-US" sz="1800" dirty="0">
                          <a:effectLst/>
                        </a:rPr>
                        <a:t>Networking</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0"/>
                        </a:spcAft>
                      </a:pPr>
                      <a:r>
                        <a:rPr lang="en-US" sz="800" dirty="0">
                          <a:effectLst/>
                        </a:rPr>
                        <a:t> </a:t>
                      </a:r>
                      <a:endParaRPr lang="en-US" sz="2000" dirty="0">
                        <a:effectLst/>
                        <a:latin typeface="Times" panose="00000500000000020000"/>
                        <a:ea typeface="Times New Roman" panose="02020503050405090304"/>
                        <a:cs typeface="Times New Roman" panose="02020503050405090304"/>
                      </a:endParaRPr>
                    </a:p>
                  </a:txBody>
                  <a:tcPr marL="9525" marR="9525" marT="9525" marB="9525"/>
                </a:tc>
                <a:tc>
                  <a:txBody>
                    <a:bodyPr/>
                    <a:lstStyle/>
                    <a:p>
                      <a:pPr marL="0" marR="0">
                        <a:spcBef>
                          <a:spcPts val="0"/>
                        </a:spcBef>
                        <a:spcAft>
                          <a:spcPts val="340"/>
                        </a:spcAft>
                      </a:pPr>
                      <a:r>
                        <a:rPr lang="en-US" sz="800" dirty="0">
                          <a:effectLst/>
                        </a:rPr>
                        <a:t> </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340"/>
                        </a:spcAft>
                      </a:pPr>
                      <a:r>
                        <a:rPr lang="en-US" sz="1800" dirty="0">
                          <a:effectLst/>
                        </a:rPr>
                        <a:t>35%</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extLst>
                  <a:ext uri="{0D108BD9-81ED-4DB2-BD59-A6C34878D82A}">
                    <a16:rowId xmlns:a16="http://schemas.microsoft.com/office/drawing/2014/main" val="10004"/>
                  </a:ext>
                </a:extLst>
              </a:tr>
              <a:tr h="360982">
                <a:tc>
                  <a:txBody>
                    <a:bodyPr/>
                    <a:lstStyle/>
                    <a:p>
                      <a:pPr marL="0" marR="0">
                        <a:spcBef>
                          <a:spcPts val="0"/>
                        </a:spcBef>
                        <a:spcAft>
                          <a:spcPts val="340"/>
                        </a:spcAft>
                      </a:pPr>
                      <a:r>
                        <a:rPr lang="en-US" sz="1800" dirty="0">
                          <a:effectLst/>
                        </a:rPr>
                        <a:t>Business intelligence</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0"/>
                        </a:spcAft>
                      </a:pPr>
                      <a:r>
                        <a:rPr lang="en-US" sz="800" dirty="0">
                          <a:effectLst/>
                        </a:rPr>
                        <a:t> </a:t>
                      </a:r>
                      <a:endParaRPr lang="en-US" sz="2000" dirty="0">
                        <a:effectLst/>
                        <a:latin typeface="Times" panose="00000500000000020000"/>
                        <a:ea typeface="Times New Roman" panose="02020503050405090304"/>
                        <a:cs typeface="Times New Roman" panose="02020503050405090304"/>
                      </a:endParaRPr>
                    </a:p>
                  </a:txBody>
                  <a:tcPr marL="9525" marR="9525" marT="9525" marB="9525"/>
                </a:tc>
                <a:tc>
                  <a:txBody>
                    <a:bodyPr/>
                    <a:lstStyle/>
                    <a:p>
                      <a:pPr marL="0" marR="0">
                        <a:spcBef>
                          <a:spcPts val="0"/>
                        </a:spcBef>
                        <a:spcAft>
                          <a:spcPts val="340"/>
                        </a:spcAft>
                      </a:pPr>
                      <a:r>
                        <a:rPr lang="en-US" sz="800" dirty="0">
                          <a:effectLst/>
                        </a:rPr>
                        <a:t> </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340"/>
                        </a:spcAft>
                      </a:pPr>
                      <a:r>
                        <a:rPr lang="en-US" sz="1800" dirty="0">
                          <a:effectLst/>
                        </a:rPr>
                        <a:t>23%</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extLst>
                  <a:ext uri="{0D108BD9-81ED-4DB2-BD59-A6C34878D82A}">
                    <a16:rowId xmlns:a16="http://schemas.microsoft.com/office/drawing/2014/main" val="10005"/>
                  </a:ext>
                </a:extLst>
              </a:tr>
              <a:tr h="360982">
                <a:tc>
                  <a:txBody>
                    <a:bodyPr/>
                    <a:lstStyle/>
                    <a:p>
                      <a:pPr marL="0" marR="0">
                        <a:spcBef>
                          <a:spcPts val="0"/>
                        </a:spcBef>
                        <a:spcAft>
                          <a:spcPts val="340"/>
                        </a:spcAft>
                      </a:pPr>
                      <a:r>
                        <a:rPr lang="en-US" sz="1800" dirty="0">
                          <a:effectLst/>
                        </a:rPr>
                        <a:t>Data center</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0"/>
                        </a:spcAft>
                      </a:pPr>
                      <a:r>
                        <a:rPr lang="en-US" sz="800" dirty="0">
                          <a:effectLst/>
                        </a:rPr>
                        <a:t> </a:t>
                      </a:r>
                      <a:endParaRPr lang="en-US" sz="2000" dirty="0">
                        <a:effectLst/>
                        <a:latin typeface="Times" panose="00000500000000020000"/>
                        <a:ea typeface="Times New Roman" panose="02020503050405090304"/>
                        <a:cs typeface="Times New Roman" panose="02020503050405090304"/>
                      </a:endParaRPr>
                    </a:p>
                  </a:txBody>
                  <a:tcPr marL="9525" marR="9525" marT="9525" marB="9525"/>
                </a:tc>
                <a:tc>
                  <a:txBody>
                    <a:bodyPr/>
                    <a:lstStyle/>
                    <a:p>
                      <a:pPr marL="0" marR="0">
                        <a:spcBef>
                          <a:spcPts val="0"/>
                        </a:spcBef>
                        <a:spcAft>
                          <a:spcPts val="340"/>
                        </a:spcAft>
                      </a:pPr>
                      <a:r>
                        <a:rPr lang="en-US" sz="800" dirty="0">
                          <a:effectLst/>
                        </a:rPr>
                        <a:t> </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340"/>
                        </a:spcAft>
                      </a:pPr>
                      <a:r>
                        <a:rPr lang="en-US" sz="1800" dirty="0">
                          <a:effectLst/>
                        </a:rPr>
                        <a:t>18%</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extLst>
                  <a:ext uri="{0D108BD9-81ED-4DB2-BD59-A6C34878D82A}">
                    <a16:rowId xmlns:a16="http://schemas.microsoft.com/office/drawing/2014/main" val="10006"/>
                  </a:ext>
                </a:extLst>
              </a:tr>
              <a:tr h="360982">
                <a:tc>
                  <a:txBody>
                    <a:bodyPr/>
                    <a:lstStyle/>
                    <a:p>
                      <a:pPr marL="0" marR="0">
                        <a:spcBef>
                          <a:spcPts val="0"/>
                        </a:spcBef>
                        <a:spcAft>
                          <a:spcPts val="340"/>
                        </a:spcAft>
                      </a:pPr>
                      <a:r>
                        <a:rPr lang="en-US" sz="1800" dirty="0">
                          <a:effectLst/>
                        </a:rPr>
                        <a:t>Web 2.0</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0"/>
                        </a:spcAft>
                      </a:pPr>
                      <a:r>
                        <a:rPr lang="en-US" sz="800" dirty="0">
                          <a:effectLst/>
                        </a:rPr>
                        <a:t> </a:t>
                      </a:r>
                      <a:endParaRPr lang="en-US" sz="2000" dirty="0">
                        <a:effectLst/>
                        <a:latin typeface="Times" panose="00000500000000020000"/>
                        <a:ea typeface="Times New Roman" panose="02020503050405090304"/>
                        <a:cs typeface="Times New Roman" panose="02020503050405090304"/>
                      </a:endParaRPr>
                    </a:p>
                  </a:txBody>
                  <a:tcPr marL="9525" marR="9525" marT="9525" marB="9525"/>
                </a:tc>
                <a:tc>
                  <a:txBody>
                    <a:bodyPr/>
                    <a:lstStyle/>
                    <a:p>
                      <a:pPr marL="0" marR="0">
                        <a:spcBef>
                          <a:spcPts val="0"/>
                        </a:spcBef>
                        <a:spcAft>
                          <a:spcPts val="340"/>
                        </a:spcAft>
                      </a:pPr>
                      <a:r>
                        <a:rPr lang="en-US" sz="800" dirty="0">
                          <a:effectLst/>
                        </a:rPr>
                        <a:t> </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340"/>
                        </a:spcAft>
                      </a:pPr>
                      <a:r>
                        <a:rPr lang="en-US" sz="1800" dirty="0">
                          <a:effectLst/>
                        </a:rPr>
                        <a:t>18%</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extLst>
                  <a:ext uri="{0D108BD9-81ED-4DB2-BD59-A6C34878D82A}">
                    <a16:rowId xmlns:a16="http://schemas.microsoft.com/office/drawing/2014/main" val="10007"/>
                  </a:ext>
                </a:extLst>
              </a:tr>
              <a:tr h="360982">
                <a:tc>
                  <a:txBody>
                    <a:bodyPr/>
                    <a:lstStyle/>
                    <a:p>
                      <a:pPr marL="0" marR="0">
                        <a:spcBef>
                          <a:spcPts val="0"/>
                        </a:spcBef>
                        <a:spcAft>
                          <a:spcPts val="340"/>
                        </a:spcAft>
                      </a:pPr>
                      <a:r>
                        <a:rPr lang="en-US" sz="1800" dirty="0">
                          <a:effectLst/>
                        </a:rPr>
                        <a:t>Security</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0"/>
                        </a:spcAft>
                      </a:pPr>
                      <a:r>
                        <a:rPr lang="en-US" sz="800" dirty="0">
                          <a:effectLst/>
                        </a:rPr>
                        <a:t> </a:t>
                      </a:r>
                      <a:endParaRPr lang="en-US" sz="2000" dirty="0">
                        <a:effectLst/>
                        <a:latin typeface="Times" panose="00000500000000020000"/>
                        <a:ea typeface="Times New Roman" panose="02020503050405090304"/>
                        <a:cs typeface="Times New Roman" panose="02020503050405090304"/>
                      </a:endParaRPr>
                    </a:p>
                  </a:txBody>
                  <a:tcPr marL="9525" marR="9525" marT="9525" marB="9525"/>
                </a:tc>
                <a:tc>
                  <a:txBody>
                    <a:bodyPr/>
                    <a:lstStyle/>
                    <a:p>
                      <a:pPr marL="0" marR="0">
                        <a:spcBef>
                          <a:spcPts val="0"/>
                        </a:spcBef>
                        <a:spcAft>
                          <a:spcPts val="340"/>
                        </a:spcAft>
                      </a:pPr>
                      <a:r>
                        <a:rPr lang="en-US" sz="800" dirty="0">
                          <a:effectLst/>
                        </a:rPr>
                        <a:t> </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340"/>
                        </a:spcAft>
                      </a:pPr>
                      <a:r>
                        <a:rPr lang="en-US" sz="1800" dirty="0">
                          <a:effectLst/>
                        </a:rPr>
                        <a:t>17%</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extLst>
                  <a:ext uri="{0D108BD9-81ED-4DB2-BD59-A6C34878D82A}">
                    <a16:rowId xmlns:a16="http://schemas.microsoft.com/office/drawing/2014/main" val="10008"/>
                  </a:ext>
                </a:extLst>
              </a:tr>
              <a:tr h="360982">
                <a:tc>
                  <a:txBody>
                    <a:bodyPr/>
                    <a:lstStyle/>
                    <a:p>
                      <a:pPr marL="0" marR="0">
                        <a:spcBef>
                          <a:spcPts val="0"/>
                        </a:spcBef>
                        <a:spcAft>
                          <a:spcPts val="340"/>
                        </a:spcAft>
                      </a:pPr>
                      <a:r>
                        <a:rPr lang="en-US" sz="1800" dirty="0">
                          <a:effectLst/>
                        </a:rPr>
                        <a:t>Telecommunications</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0"/>
                        </a:spcAft>
                      </a:pPr>
                      <a:r>
                        <a:rPr lang="en-US" sz="800" dirty="0">
                          <a:effectLst/>
                        </a:rPr>
                        <a:t> </a:t>
                      </a:r>
                      <a:endParaRPr lang="en-US" sz="2000" dirty="0">
                        <a:effectLst/>
                        <a:latin typeface="Times" panose="00000500000000020000"/>
                        <a:ea typeface="Times New Roman" panose="02020503050405090304"/>
                        <a:cs typeface="Times New Roman" panose="02020503050405090304"/>
                      </a:endParaRPr>
                    </a:p>
                  </a:txBody>
                  <a:tcPr marL="9525" marR="9525" marT="9525" marB="9525"/>
                </a:tc>
                <a:tc>
                  <a:txBody>
                    <a:bodyPr/>
                    <a:lstStyle/>
                    <a:p>
                      <a:pPr marL="0" marR="0">
                        <a:spcBef>
                          <a:spcPts val="0"/>
                        </a:spcBef>
                        <a:spcAft>
                          <a:spcPts val="340"/>
                        </a:spcAft>
                      </a:pPr>
                      <a:r>
                        <a:rPr lang="en-US" sz="800" dirty="0">
                          <a:effectLst/>
                        </a:rPr>
                        <a:t> </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tc>
                  <a:txBody>
                    <a:bodyPr/>
                    <a:lstStyle/>
                    <a:p>
                      <a:pPr marL="0" marR="0">
                        <a:spcBef>
                          <a:spcPts val="0"/>
                        </a:spcBef>
                        <a:spcAft>
                          <a:spcPts val="340"/>
                        </a:spcAft>
                      </a:pPr>
                      <a:r>
                        <a:rPr lang="en-US" sz="1800" dirty="0">
                          <a:effectLst/>
                        </a:rPr>
                        <a:t>  9%</a:t>
                      </a:r>
                      <a:endParaRPr lang="en-US" sz="2000" dirty="0">
                        <a:effectLst/>
                        <a:latin typeface="Times New Roman" panose="02020503050405090304"/>
                        <a:ea typeface="Times" panose="00000500000000020000"/>
                        <a:cs typeface="Times New Roman" panose="02020503050405090304"/>
                      </a:endParaRPr>
                    </a:p>
                  </a:txBody>
                  <a:tcPr marL="9525" marR="9525" marT="9525" marB="9525"/>
                </a:tc>
                <a:extLst>
                  <a:ext uri="{0D108BD9-81ED-4DB2-BD59-A6C34878D82A}">
                    <a16:rowId xmlns:a16="http://schemas.microsoft.com/office/drawing/2014/main" val="10009"/>
                  </a:ext>
                </a:extLst>
              </a:tr>
            </a:tbl>
          </a:graphicData>
        </a:graphic>
      </p:graphicFrame>
      <p:sp>
        <p:nvSpPr>
          <p:cNvPr id="7" name="TextBox 6"/>
          <p:cNvSpPr txBox="1"/>
          <p:nvPr/>
        </p:nvSpPr>
        <p:spPr>
          <a:xfrm>
            <a:off x="3352800" y="5638800"/>
            <a:ext cx="5525615" cy="769441"/>
          </a:xfrm>
          <a:prstGeom prst="rect">
            <a:avLst/>
          </a:prstGeom>
          <a:noFill/>
        </p:spPr>
        <p:txBody>
          <a:bodyPr wrap="none" rtlCol="0">
            <a:spAutoFit/>
          </a:bodyPr>
          <a:lstStyle/>
          <a:p>
            <a:r>
              <a:rPr lang="en-US" dirty="0"/>
              <a:t>*Source: Rick Saia, “9 Hot IT Skills for 2012,”</a:t>
            </a:r>
          </a:p>
          <a:p>
            <a:r>
              <a:rPr lang="en-US" dirty="0"/>
              <a:t> Computerworld, September 26, 2011.</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Content Placeholder 3"/>
          <p:cNvSpPr>
            <a:spLocks noGrp="1"/>
          </p:cNvSpPr>
          <p:nvPr>
            <p:ph idx="1"/>
          </p:nvPr>
        </p:nvSpPr>
        <p:spPr/>
        <p:txBody>
          <a:bodyPr/>
          <a:lstStyle/>
          <a:p>
            <a:r>
              <a:rPr lang="en-US" dirty="0"/>
              <a:t>The profession of project management is growing at a very rapid pace</a:t>
            </a:r>
          </a:p>
          <a:p>
            <a:r>
              <a:rPr lang="en-US" dirty="0"/>
              <a:t>It is helpful to understand the history of the field,  the role of professional societies like the Project Management Institute, and the growth in project management software</a:t>
            </a:r>
          </a:p>
        </p:txBody>
      </p:sp>
      <p:sp>
        <p:nvSpPr>
          <p:cNvPr id="48130" name="Title 1"/>
          <p:cNvSpPr>
            <a:spLocks noGrp="1"/>
          </p:cNvSpPr>
          <p:nvPr>
            <p:ph type="title"/>
          </p:nvPr>
        </p:nvSpPr>
        <p:spPr/>
        <p:txBody>
          <a:bodyPr>
            <a:normAutofit fontScale="90000"/>
          </a:bodyPr>
          <a:lstStyle/>
          <a:p>
            <a:r>
              <a:rPr lang="en-US" dirty="0"/>
              <a:t>The Project Management Profession</a:t>
            </a:r>
          </a:p>
        </p:txBody>
      </p:sp>
      <p:sp>
        <p:nvSpPr>
          <p:cNvPr id="48131" name="Footer Placeholder 2"/>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FDE510E2-3781-4D46-AF2A-406AF0091381}" type="slidenum">
              <a:rPr lang="en-US"/>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idx="1"/>
          </p:nvPr>
        </p:nvSpPr>
        <p:spPr>
          <a:xfrm>
            <a:off x="533400" y="1371600"/>
            <a:ext cx="8153400" cy="4572000"/>
          </a:xfrm>
        </p:spPr>
        <p:txBody>
          <a:bodyPr/>
          <a:lstStyle/>
          <a:p>
            <a:pPr>
              <a:spcBef>
                <a:spcPct val="100000"/>
              </a:spcBef>
            </a:pPr>
            <a:r>
              <a:rPr lang="en-US" dirty="0"/>
              <a:t>Some people argue that building the Egyptian pyramids was a project, as was building the Great Wall of China</a:t>
            </a:r>
          </a:p>
          <a:p>
            <a:pPr>
              <a:spcBef>
                <a:spcPct val="100000"/>
              </a:spcBef>
            </a:pPr>
            <a:r>
              <a:rPr lang="en-US" dirty="0"/>
              <a:t>Most people consider the </a:t>
            </a:r>
            <a:r>
              <a:rPr lang="en-US" b="1" i="1" dirty="0"/>
              <a:t>Manhattan Project</a:t>
            </a:r>
            <a:r>
              <a:rPr lang="en-US" i="1" dirty="0"/>
              <a:t> </a:t>
            </a:r>
            <a:r>
              <a:rPr lang="en-US" dirty="0"/>
              <a:t>to be the first project to use “modern” project management</a:t>
            </a:r>
          </a:p>
          <a:p>
            <a:pPr>
              <a:spcBef>
                <a:spcPct val="100000"/>
              </a:spcBef>
            </a:pPr>
            <a:r>
              <a:rPr lang="en-US" dirty="0"/>
              <a:t>This three-year, $2 billion dollars(in 1946) project had a separate project manager and a technical manager</a:t>
            </a:r>
          </a:p>
        </p:txBody>
      </p:sp>
      <p:sp>
        <p:nvSpPr>
          <p:cNvPr id="49154" name="Rectangle 2"/>
          <p:cNvSpPr>
            <a:spLocks noGrp="1" noChangeArrowheads="1"/>
          </p:cNvSpPr>
          <p:nvPr>
            <p:ph type="title"/>
          </p:nvPr>
        </p:nvSpPr>
        <p:spPr/>
        <p:txBody>
          <a:bodyPr/>
          <a:lstStyle/>
          <a:p>
            <a:r>
              <a:rPr lang="en-US" dirty="0"/>
              <a:t>History of Project Management</a:t>
            </a:r>
          </a:p>
        </p:txBody>
      </p:sp>
      <p:sp>
        <p:nvSpPr>
          <p:cNvPr id="49156"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DA57D201-D338-4962-996F-577BB3EA9FD5}" type="slidenum">
              <a:rPr lang="en-US"/>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Autofit/>
          </a:bodyPr>
          <a:lstStyle/>
          <a:p>
            <a:r>
              <a:rPr lang="en-US" sz="3700" dirty="0"/>
              <a:t>Figure 1-6. Sample Gantt Chart Created with Project 2010</a:t>
            </a:r>
          </a:p>
        </p:txBody>
      </p:sp>
      <p:sp>
        <p:nvSpPr>
          <p:cNvPr id="50179" name="Footer Placeholder 5"/>
          <p:cNvSpPr>
            <a:spLocks noGrp="1"/>
          </p:cNvSpPr>
          <p:nvPr>
            <p:ph type="ftr" sz="quarter" idx="10"/>
          </p:nvPr>
        </p:nvSpPr>
        <p:spPr bwMode="auto">
          <a:noFill/>
          <a:ln>
            <a:miter lim="800000"/>
          </a:ln>
        </p:spPr>
        <p:txBody>
          <a:bodyPr vert="horz" wrap="square" lIns="91440" tIns="45720" rIns="91440" bIns="45720" numCol="1" compatLnSpc="1"/>
          <a:lstStyle/>
          <a:p>
            <a:pPr>
              <a:buFontTx/>
              <a:buNone/>
            </a:pPr>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buFontTx/>
              <a:buNone/>
              <a:defRPr/>
            </a:pPr>
            <a:fld id="{447630D5-4F8B-4AA1-9A4D-ADEFD1F7D765}" type="slidenum">
              <a:rPr lang="en-US"/>
              <a:t>73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42415"/>
            <a:ext cx="8305800" cy="4491489"/>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fontScale="90000"/>
          </a:bodyPr>
          <a:lstStyle/>
          <a:p>
            <a:pPr fontAlgn="auto">
              <a:spcAft>
                <a:spcPts val="0"/>
              </a:spcAft>
              <a:defRPr/>
            </a:pPr>
            <a:r>
              <a:rPr lang="en-US" dirty="0"/>
              <a:t>Figure 1-7. Sample Network Diagram Created with Project 2010</a:t>
            </a:r>
          </a:p>
        </p:txBody>
      </p:sp>
      <p:sp>
        <p:nvSpPr>
          <p:cNvPr id="51203" name="Footer Placeholder 5"/>
          <p:cNvSpPr>
            <a:spLocks noGrp="1"/>
          </p:cNvSpPr>
          <p:nvPr>
            <p:ph type="ftr" sz="quarter" idx="10"/>
          </p:nvPr>
        </p:nvSpPr>
        <p:spPr bwMode="auto">
          <a:noFill/>
          <a:ln>
            <a:miter lim="800000"/>
          </a:ln>
        </p:spPr>
        <p:txBody>
          <a:bodyPr vert="horz" wrap="square" lIns="91440" tIns="45720" rIns="91440" bIns="45720" numCol="1" compatLnSpc="1"/>
          <a:lstStyle/>
          <a:p>
            <a:pPr>
              <a:buFontTx/>
              <a:buNone/>
            </a:pPr>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buFontTx/>
              <a:buNone/>
              <a:defRPr/>
            </a:pPr>
            <a:fld id="{9DAA97DD-96C0-4ED0-9FA6-40E38A3506E0}" type="slidenum">
              <a:rPr lang="en-US"/>
              <a:t>74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76400"/>
            <a:ext cx="6553200" cy="472877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the 100s, many companies began creating PMOs to help them handle the increasing number and complexity of projects</a:t>
            </a:r>
          </a:p>
          <a:p>
            <a:r>
              <a:rPr lang="en-US" dirty="0"/>
              <a:t>A </a:t>
            </a:r>
            <a:r>
              <a:rPr lang="en-US" b="1" dirty="0"/>
              <a:t>Project Management Office (PMO) </a:t>
            </a:r>
            <a:r>
              <a:rPr lang="en-US" dirty="0"/>
              <a:t>is an organizational group responsible for coordinating the project management function throughout an organization</a:t>
            </a:r>
          </a:p>
        </p:txBody>
      </p:sp>
      <p:sp>
        <p:nvSpPr>
          <p:cNvPr id="3" name="Title 2"/>
          <p:cNvSpPr>
            <a:spLocks noGrp="1"/>
          </p:cNvSpPr>
          <p:nvPr>
            <p:ph type="title"/>
          </p:nvPr>
        </p:nvSpPr>
        <p:spPr/>
        <p:txBody>
          <a:bodyPr>
            <a:normAutofit/>
          </a:bodyPr>
          <a:lstStyle/>
          <a:p>
            <a:r>
              <a:rPr lang="en-US" dirty="0"/>
              <a:t>Project Management Offices</a:t>
            </a:r>
          </a:p>
        </p:txBody>
      </p:sp>
      <p:sp>
        <p:nvSpPr>
          <p:cNvPr id="4" name="Footer Placeholder 3"/>
          <p:cNvSpPr>
            <a:spLocks noGrp="1"/>
          </p:cNvSpPr>
          <p:nvPr>
            <p:ph type="ftr" sz="quarter" idx="10"/>
          </p:nvPr>
        </p:nvSpPr>
        <p:spPr/>
        <p:txBody>
          <a:bodyPr/>
          <a:lstStyle/>
          <a:p>
            <a:pPr>
              <a:defRPr/>
            </a:pPr>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1F8276A5-8D43-491D-83BE-00FCABAA1517}" type="slidenum">
              <a:rPr lang="en-US" smtClean="0"/>
              <a:t>75</a:t>
            </a:fld>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Figure 1-8. Growth in the Number of Project Management Offices</a:t>
            </a:r>
          </a:p>
        </p:txBody>
      </p:sp>
      <p:sp>
        <p:nvSpPr>
          <p:cNvPr id="4" name="Footer Placeholder 3"/>
          <p:cNvSpPr>
            <a:spLocks noGrp="1"/>
          </p:cNvSpPr>
          <p:nvPr>
            <p:ph type="ftr" sz="quarter" idx="10"/>
          </p:nvPr>
        </p:nvSpPr>
        <p:spPr/>
        <p:txBody>
          <a:bodyPr/>
          <a:lstStyle/>
          <a:p>
            <a:pPr>
              <a:defRPr/>
            </a:pPr>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1F8276A5-8D43-491D-83BE-00FCABAA1517}" type="slidenum">
              <a:rPr lang="en-US" smtClean="0"/>
              <a:t>76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47800"/>
            <a:ext cx="5029200" cy="5155659"/>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534400" cy="5257800"/>
          </a:xfrm>
        </p:spPr>
        <p:txBody>
          <a:bodyPr/>
          <a:lstStyle/>
          <a:p>
            <a:r>
              <a:rPr lang="en-US" dirty="0"/>
              <a:t>Several global dynamics are forcing organizations to rethink their practices:</a:t>
            </a:r>
          </a:p>
          <a:p>
            <a:pPr lvl="1"/>
            <a:r>
              <a:rPr lang="en-US" dirty="0"/>
              <a:t>Talent development for project and program managers is a top concern</a:t>
            </a:r>
          </a:p>
          <a:p>
            <a:pPr lvl="1"/>
            <a:r>
              <a:rPr lang="en-US" dirty="0"/>
              <a:t>Good project portfolio management is crucial in tight economic conditions</a:t>
            </a:r>
          </a:p>
          <a:p>
            <a:pPr lvl="1"/>
            <a:r>
              <a:rPr lang="en-US" dirty="0"/>
              <a:t> Basic project management techniques are core competencies</a:t>
            </a:r>
          </a:p>
          <a:p>
            <a:pPr lvl="1"/>
            <a:r>
              <a:rPr lang="en-US" dirty="0"/>
              <a:t>Organizations want to use more agile approaches to project management</a:t>
            </a:r>
          </a:p>
          <a:p>
            <a:pPr lvl="1"/>
            <a:r>
              <a:rPr lang="en-US" dirty="0"/>
              <a:t>Benefits realization of projects is a key metric</a:t>
            </a:r>
          </a:p>
        </p:txBody>
      </p:sp>
      <p:sp>
        <p:nvSpPr>
          <p:cNvPr id="3" name="Title 2"/>
          <p:cNvSpPr>
            <a:spLocks noGrp="1"/>
          </p:cNvSpPr>
          <p:nvPr>
            <p:ph type="title"/>
          </p:nvPr>
        </p:nvSpPr>
        <p:spPr>
          <a:xfrm>
            <a:off x="457200" y="0"/>
            <a:ext cx="8229600" cy="1143000"/>
          </a:xfrm>
        </p:spPr>
        <p:txBody>
          <a:bodyPr/>
          <a:lstStyle/>
          <a:p>
            <a:r>
              <a:rPr lang="en-US" dirty="0"/>
              <a:t>Global Issues</a:t>
            </a:r>
          </a:p>
        </p:txBody>
      </p:sp>
      <p:sp>
        <p:nvSpPr>
          <p:cNvPr id="4" name="Footer Placeholder 3"/>
          <p:cNvSpPr>
            <a:spLocks noGrp="1"/>
          </p:cNvSpPr>
          <p:nvPr>
            <p:ph type="ftr" sz="quarter" idx="10"/>
          </p:nvPr>
        </p:nvSpPr>
        <p:spPr/>
        <p:txBody>
          <a:bodyPr/>
          <a:lstStyle/>
          <a:p>
            <a:pPr>
              <a:defRPr/>
            </a:pPr>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1F8276A5-8D43-491D-83BE-00FCABAA1517}" type="slidenum">
              <a:rPr lang="en-US" smtClean="0"/>
              <a:t>77</a:t>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6"/>
          <p:cNvSpPr>
            <a:spLocks noGrp="1" noChangeArrowheads="1"/>
          </p:cNvSpPr>
          <p:nvPr>
            <p:ph idx="1"/>
          </p:nvPr>
        </p:nvSpPr>
        <p:spPr>
          <a:xfrm>
            <a:off x="533400" y="1143000"/>
            <a:ext cx="8077200" cy="4800600"/>
          </a:xfrm>
        </p:spPr>
        <p:txBody>
          <a:bodyPr lIns="90488" tIns="44450" rIns="90488" bIns="44450">
            <a:normAutofit fontScale="92500" lnSpcReduction="20000"/>
          </a:bodyPr>
          <a:lstStyle/>
          <a:p>
            <a:pPr marL="274320" indent="-274320" fontAlgn="auto">
              <a:spcBef>
                <a:spcPts val="580"/>
              </a:spcBef>
              <a:spcAft>
                <a:spcPts val="0"/>
              </a:spcAft>
              <a:defRPr/>
            </a:pPr>
            <a:r>
              <a:rPr lang="en-US" dirty="0"/>
              <a:t>The Project Management Institute (PMI) is an international professional society for project managers founded in 1969</a:t>
            </a:r>
          </a:p>
          <a:p>
            <a:pPr marL="274320" indent="-274320" fontAlgn="auto">
              <a:spcBef>
                <a:spcPts val="580"/>
              </a:spcBef>
              <a:spcAft>
                <a:spcPts val="0"/>
              </a:spcAft>
              <a:defRPr/>
            </a:pPr>
            <a:r>
              <a:rPr lang="en-US" dirty="0"/>
              <a:t>PMI has continued to attract and retain members, reporting more than 380,000 members worldwide by 2012</a:t>
            </a:r>
          </a:p>
          <a:p>
            <a:pPr marL="274320" indent="-274320" fontAlgn="auto">
              <a:spcBef>
                <a:spcPts val="580"/>
              </a:spcBef>
              <a:spcAft>
                <a:spcPts val="0"/>
              </a:spcAft>
              <a:defRPr/>
            </a:pPr>
            <a:r>
              <a:rPr lang="en-US" dirty="0"/>
              <a:t>There are communities of practices in many areas, like information systems, financial services, and health care</a:t>
            </a:r>
          </a:p>
          <a:p>
            <a:pPr marL="274320" indent="-274320" fontAlgn="auto">
              <a:spcBef>
                <a:spcPts val="580"/>
              </a:spcBef>
              <a:spcAft>
                <a:spcPts val="0"/>
              </a:spcAft>
              <a:defRPr/>
            </a:pPr>
            <a:r>
              <a:rPr lang="en-US" dirty="0"/>
              <a:t>Project management research and certification programs continue to grow</a:t>
            </a:r>
          </a:p>
          <a:p>
            <a:pPr marL="274320" indent="-274320" fontAlgn="auto">
              <a:spcBef>
                <a:spcPts val="580"/>
              </a:spcBef>
              <a:spcAft>
                <a:spcPts val="0"/>
              </a:spcAft>
              <a:defRPr/>
            </a:pPr>
            <a:r>
              <a:rPr lang="en-US" dirty="0"/>
              <a:t>Students can join PMI at a reduced fee and earn the Certified Associate in Project Management (CAPM) certification(see </a:t>
            </a:r>
            <a:r>
              <a:rPr lang="en-US" dirty="0">
                <a:hlinkClick r:id="rId2"/>
              </a:rPr>
              <a:t>www.pmi.org</a:t>
            </a:r>
            <a:r>
              <a:rPr lang="en-US" dirty="0"/>
              <a:t> for details)</a:t>
            </a:r>
          </a:p>
        </p:txBody>
      </p:sp>
      <p:sp>
        <p:nvSpPr>
          <p:cNvPr id="52226" name="Rectangle 5"/>
          <p:cNvSpPr>
            <a:spLocks noGrp="1" noChangeArrowheads="1"/>
          </p:cNvSpPr>
          <p:nvPr>
            <p:ph type="title"/>
          </p:nvPr>
        </p:nvSpPr>
        <p:spPr>
          <a:xfrm>
            <a:off x="531813" y="304800"/>
            <a:ext cx="8307387" cy="762000"/>
          </a:xfrm>
        </p:spPr>
        <p:txBody>
          <a:bodyPr lIns="90488" tIns="44450" rIns="90488" bIns="44450">
            <a:normAutofit fontScale="90000"/>
          </a:bodyPr>
          <a:lstStyle/>
          <a:p>
            <a:r>
              <a:rPr lang="en-US" dirty="0"/>
              <a:t>The Project Management Institute</a:t>
            </a:r>
          </a:p>
        </p:txBody>
      </p:sp>
      <p:sp>
        <p:nvSpPr>
          <p:cNvPr id="52231" name="Footer Placeholder 8"/>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8" name="Slide Number Placeholder 7"/>
          <p:cNvSpPr>
            <a:spLocks noGrp="1"/>
          </p:cNvSpPr>
          <p:nvPr>
            <p:ph type="sldNum" sz="quarter" idx="11"/>
          </p:nvPr>
        </p:nvSpPr>
        <p:spPr/>
        <p:txBody>
          <a:bodyPr/>
          <a:lstStyle/>
          <a:p>
            <a:pPr>
              <a:defRPr/>
            </a:pPr>
            <a:fld id="{CBCD01B3-F06C-4208-B1A9-3C01528555EF}" type="slidenum">
              <a:rPr lang="en-US"/>
              <a:t>78</a:t>
            </a:fld>
            <a:endParaRPr lang="en-US" dirty="0"/>
          </a:p>
        </p:txBody>
      </p:sp>
      <p:sp>
        <p:nvSpPr>
          <p:cNvPr id="52228" name="Rectangle 2"/>
          <p:cNvSpPr>
            <a:spLocks noChangeArrowheads="1"/>
          </p:cNvSpPr>
          <p:nvPr/>
        </p:nvSpPr>
        <p:spPr bwMode="auto">
          <a:xfrm>
            <a:off x="685800" y="6248400"/>
            <a:ext cx="1905000" cy="457200"/>
          </a:xfrm>
          <a:prstGeom prst="rect">
            <a:avLst/>
          </a:prstGeom>
          <a:noFill/>
          <a:ln w="12700">
            <a:noFill/>
            <a:miter lim="800000"/>
          </a:ln>
        </p:spPr>
        <p:txBody>
          <a:bodyPr wrap="none" anchor="ctr"/>
          <a:lstStyle/>
          <a:p>
            <a:pPr>
              <a:lnSpc>
                <a:spcPct val="90000"/>
              </a:lnSpc>
              <a:spcBef>
                <a:spcPct val="20000"/>
              </a:spcBef>
              <a:buFontTx/>
              <a:buChar char="•"/>
            </a:pPr>
            <a:endParaRPr lang="en-US" dirty="0"/>
          </a:p>
        </p:txBody>
      </p:sp>
      <p:sp>
        <p:nvSpPr>
          <p:cNvPr id="52229" name="Rectangle 3"/>
          <p:cNvSpPr>
            <a:spLocks noChangeArrowheads="1"/>
          </p:cNvSpPr>
          <p:nvPr/>
        </p:nvSpPr>
        <p:spPr bwMode="auto">
          <a:xfrm>
            <a:off x="3124200" y="6248400"/>
            <a:ext cx="2895600" cy="457200"/>
          </a:xfrm>
          <a:prstGeom prst="rect">
            <a:avLst/>
          </a:prstGeom>
          <a:noFill/>
          <a:ln w="12700">
            <a:noFill/>
            <a:miter lim="800000"/>
          </a:ln>
        </p:spPr>
        <p:txBody>
          <a:bodyPr wrap="none" anchor="ctr"/>
          <a:lstStyle/>
          <a:p>
            <a:pPr>
              <a:lnSpc>
                <a:spcPct val="90000"/>
              </a:lnSpc>
              <a:spcBef>
                <a:spcPct val="20000"/>
              </a:spcBef>
              <a:buFontTx/>
              <a:buChar char="•"/>
            </a:pPr>
            <a:endParaRPr lang="en-US" dirty="0"/>
          </a:p>
        </p:txBody>
      </p:sp>
      <p:sp>
        <p:nvSpPr>
          <p:cNvPr id="52230" name="Rectangle 4"/>
          <p:cNvSpPr>
            <a:spLocks noChangeArrowheads="1"/>
          </p:cNvSpPr>
          <p:nvPr/>
        </p:nvSpPr>
        <p:spPr bwMode="auto">
          <a:xfrm>
            <a:off x="5334000" y="1981200"/>
            <a:ext cx="3810000" cy="4114800"/>
          </a:xfrm>
          <a:prstGeom prst="rect">
            <a:avLst/>
          </a:prstGeom>
          <a:noFill/>
          <a:ln w="12700">
            <a:noFill/>
            <a:miter lim="800000"/>
          </a:ln>
        </p:spPr>
        <p:txBody>
          <a:bodyPr wrap="none" anchor="ctr"/>
          <a:lstStyle/>
          <a:p>
            <a:pPr>
              <a:lnSpc>
                <a:spcPct val="90000"/>
              </a:lnSpc>
              <a:spcBef>
                <a:spcPct val="20000"/>
              </a:spcBef>
              <a:buFontTx/>
              <a:buChar char="•"/>
            </a:pPr>
            <a:endParaRPr lang="en-US" dirty="0"/>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p:txBody>
          <a:bodyPr/>
          <a:lstStyle/>
          <a:p>
            <a:r>
              <a:rPr lang="en-US" dirty="0"/>
              <a:t>PMI provides certification as a </a:t>
            </a:r>
            <a:r>
              <a:rPr lang="en-US" b="1" dirty="0"/>
              <a:t>Project Management Professional</a:t>
            </a:r>
            <a:r>
              <a:rPr lang="en-US" dirty="0"/>
              <a:t> (</a:t>
            </a:r>
            <a:r>
              <a:rPr lang="en-US" b="1" dirty="0"/>
              <a:t>PMP</a:t>
            </a:r>
            <a:r>
              <a:rPr lang="en-US" dirty="0"/>
              <a:t>)</a:t>
            </a:r>
          </a:p>
          <a:p>
            <a:r>
              <a:rPr lang="en-US" dirty="0"/>
              <a:t>A PMP has documented sufficient project experience, agreed to follow a code of ethics, and passed the PMP exam</a:t>
            </a:r>
          </a:p>
          <a:p>
            <a:r>
              <a:rPr lang="en-US" dirty="0"/>
              <a:t>The number of people earning PMP certification is increasing quickly</a:t>
            </a:r>
          </a:p>
          <a:p>
            <a:r>
              <a:rPr lang="en-US" dirty="0"/>
              <a:t>PMI and other organizations offer additional certification programs (see Appendix B)</a:t>
            </a:r>
          </a:p>
          <a:p>
            <a:pPr>
              <a:lnSpc>
                <a:spcPct val="90000"/>
              </a:lnSpc>
            </a:pPr>
            <a:endParaRPr lang="en-US" dirty="0"/>
          </a:p>
        </p:txBody>
      </p:sp>
      <p:sp>
        <p:nvSpPr>
          <p:cNvPr id="53250" name="Rectangle 2"/>
          <p:cNvSpPr>
            <a:spLocks noGrp="1" noChangeArrowheads="1"/>
          </p:cNvSpPr>
          <p:nvPr>
            <p:ph type="title"/>
          </p:nvPr>
        </p:nvSpPr>
        <p:spPr/>
        <p:txBody>
          <a:bodyPr>
            <a:normAutofit fontScale="90000"/>
          </a:bodyPr>
          <a:lstStyle/>
          <a:p>
            <a:r>
              <a:rPr lang="en-US" dirty="0"/>
              <a:t>Project Management Certification</a:t>
            </a:r>
            <a:endParaRPr lang="en-US" sz="4800" dirty="0"/>
          </a:p>
        </p:txBody>
      </p:sp>
      <p:sp>
        <p:nvSpPr>
          <p:cNvPr id="53252"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FEA2818A-E5D0-46E1-BC85-9BA773441C31}" type="slidenum">
              <a:rPr lang="en-US"/>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381000" y="1447800"/>
            <a:ext cx="8458200" cy="4648200"/>
          </a:xfrm>
        </p:spPr>
        <p:txBody>
          <a:bodyPr/>
          <a:lstStyle/>
          <a:p>
            <a:pPr>
              <a:spcBef>
                <a:spcPct val="50000"/>
              </a:spcBef>
            </a:pPr>
            <a:r>
              <a:rPr lang="en-US" dirty="0"/>
              <a:t>Many organizations today have a new or renewed interest in project management</a:t>
            </a:r>
          </a:p>
          <a:p>
            <a:pPr>
              <a:spcBef>
                <a:spcPct val="50000"/>
              </a:spcBef>
            </a:pPr>
            <a:r>
              <a:rPr lang="en-US" dirty="0"/>
              <a:t>Computer hardware, software, networks, and the use of interdisciplinary and global work teams have radically changed the work environment</a:t>
            </a:r>
          </a:p>
          <a:p>
            <a:r>
              <a:rPr lang="en-US" dirty="0"/>
              <a:t>The world as a whole spends nearly $10 trillion of its $40.7 trillion gross product on projects of all kinds</a:t>
            </a:r>
          </a:p>
          <a:p>
            <a:r>
              <a:rPr lang="en-US" dirty="0"/>
              <a:t>More than 16 million people regard project management as their profession</a:t>
            </a:r>
          </a:p>
          <a:p>
            <a:pPr>
              <a:spcBef>
                <a:spcPct val="50000"/>
              </a:spcBef>
            </a:pPr>
            <a:endParaRPr lang="en-US" dirty="0"/>
          </a:p>
        </p:txBody>
      </p:sp>
      <p:sp>
        <p:nvSpPr>
          <p:cNvPr id="11266" name="Rectangle 2"/>
          <p:cNvSpPr>
            <a:spLocks noGrp="1" noChangeArrowheads="1"/>
          </p:cNvSpPr>
          <p:nvPr>
            <p:ph type="title"/>
          </p:nvPr>
        </p:nvSpPr>
        <p:spPr/>
        <p:txBody>
          <a:bodyPr/>
          <a:lstStyle/>
          <a:p>
            <a:r>
              <a:rPr lang="en-US" dirty="0"/>
              <a:t>Introduction</a:t>
            </a:r>
          </a:p>
        </p:txBody>
      </p:sp>
      <p:sp>
        <p:nvSpPr>
          <p:cNvPr id="11268" name="Footer Placeholder 4"/>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defRPr/>
            </a:pPr>
            <a:fld id="{147008FD-2DFA-4FF3-9130-EF876863D94D}" type="slidenum">
              <a:rPr lang="en-US"/>
              <a:t>8</a:t>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2969"/>
            <a:ext cx="8229600" cy="1143000"/>
          </a:xfrm>
        </p:spPr>
        <p:txBody>
          <a:bodyPr>
            <a:normAutofit fontScale="90000"/>
          </a:bodyPr>
          <a:lstStyle/>
          <a:p>
            <a:pPr fontAlgn="auto">
              <a:spcAft>
                <a:spcPts val="0"/>
              </a:spcAft>
              <a:defRPr/>
            </a:pPr>
            <a:r>
              <a:rPr lang="en-US" dirty="0"/>
              <a:t>Figure 1-9 Growth in PMP Certification, 1993-2011</a:t>
            </a:r>
          </a:p>
        </p:txBody>
      </p:sp>
      <p:sp>
        <p:nvSpPr>
          <p:cNvPr id="54275" name="Footer Placeholder 5"/>
          <p:cNvSpPr>
            <a:spLocks noGrp="1"/>
          </p:cNvSpPr>
          <p:nvPr>
            <p:ph type="ftr" sz="quarter" idx="10"/>
          </p:nvPr>
        </p:nvSpPr>
        <p:spPr bwMode="auto">
          <a:noFill/>
          <a:ln>
            <a:miter lim="800000"/>
          </a:ln>
        </p:spPr>
        <p:txBody>
          <a:bodyPr vert="horz" wrap="square" lIns="91440" tIns="45720" rIns="91440" bIns="45720" numCol="1" compatLnSpc="1"/>
          <a:lstStyle/>
          <a:p>
            <a:pPr>
              <a:buFontTx/>
              <a:buNone/>
            </a:pPr>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buFontTx/>
              <a:buNone/>
              <a:defRPr/>
            </a:pPr>
            <a:fld id="{69AE74A6-F124-40D4-98A6-74087BBAA6A0}" type="slidenum">
              <a:rPr lang="en-US"/>
              <a:t>80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143000"/>
            <a:ext cx="5105400" cy="5285213"/>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idx="1"/>
          </p:nvPr>
        </p:nvSpPr>
        <p:spPr>
          <a:xfrm>
            <a:off x="457200" y="1371600"/>
            <a:ext cx="8305800" cy="4572000"/>
          </a:xfrm>
        </p:spPr>
        <p:txBody>
          <a:bodyPr>
            <a:normAutofit fontScale="92500" lnSpcReduction="10000"/>
          </a:bodyPr>
          <a:lstStyle/>
          <a:p>
            <a:pPr marL="274320" indent="-274320" fontAlgn="auto">
              <a:spcBef>
                <a:spcPct val="100000"/>
              </a:spcBef>
              <a:spcAft>
                <a:spcPts val="0"/>
              </a:spcAft>
              <a:defRPr/>
            </a:pPr>
            <a:r>
              <a:rPr lang="en-US" b="1" dirty="0"/>
              <a:t>Ethics</a:t>
            </a:r>
            <a:r>
              <a:rPr lang="en-US" dirty="0"/>
              <a:t>, loosely defined, is a set of principles that guide our decision making based on personal values of what is “right” and “wrong”</a:t>
            </a:r>
          </a:p>
          <a:p>
            <a:pPr marL="274320" indent="-274320" fontAlgn="auto">
              <a:spcBef>
                <a:spcPct val="100000"/>
              </a:spcBef>
              <a:spcAft>
                <a:spcPts val="0"/>
              </a:spcAft>
              <a:defRPr/>
            </a:pPr>
            <a:r>
              <a:rPr lang="en-US" dirty="0"/>
              <a:t>Project managers often face ethical dilemmas</a:t>
            </a:r>
          </a:p>
          <a:p>
            <a:pPr marL="274320" indent="-274320" fontAlgn="auto">
              <a:spcBef>
                <a:spcPct val="100000"/>
              </a:spcBef>
              <a:spcAft>
                <a:spcPts val="0"/>
              </a:spcAft>
              <a:defRPr/>
            </a:pPr>
            <a:r>
              <a:rPr lang="en-US" dirty="0"/>
              <a:t>In order to earn PMP certification, applicants must agree to PMI’s Code of Ethics and Professional Conduct</a:t>
            </a:r>
          </a:p>
          <a:p>
            <a:pPr marL="274320" indent="-274320" fontAlgn="auto">
              <a:spcBef>
                <a:spcPct val="100000"/>
              </a:spcBef>
              <a:spcAft>
                <a:spcPts val="0"/>
              </a:spcAft>
              <a:defRPr/>
            </a:pPr>
            <a:r>
              <a:rPr lang="en-US" dirty="0"/>
              <a:t>Several questions on the PMP exam are related to professional responsibility, including ethics</a:t>
            </a:r>
          </a:p>
          <a:p>
            <a:pPr marL="274320" indent="-274320" fontAlgn="auto">
              <a:spcBef>
                <a:spcPts val="580"/>
              </a:spcBef>
              <a:spcAft>
                <a:spcPts val="0"/>
              </a:spcAft>
              <a:buFont typeface="Wingdings 2" panose="05020102010507070707"/>
              <a:buChar char=""/>
              <a:defRPr/>
            </a:pPr>
            <a:endParaRPr lang="en-US" dirty="0"/>
          </a:p>
          <a:p>
            <a:pPr marL="274320" indent="-274320" fontAlgn="auto">
              <a:spcBef>
                <a:spcPts val="580"/>
              </a:spcBef>
              <a:spcAft>
                <a:spcPts val="0"/>
              </a:spcAft>
              <a:buFont typeface="Wingdings 2" panose="05020102010507070707"/>
              <a:buChar char=""/>
              <a:defRPr/>
            </a:pPr>
            <a:endParaRPr lang="en-US" sz="2400" dirty="0"/>
          </a:p>
        </p:txBody>
      </p:sp>
      <p:sp>
        <p:nvSpPr>
          <p:cNvPr id="55298" name="Rectangle 2"/>
          <p:cNvSpPr>
            <a:spLocks noGrp="1" noChangeArrowheads="1"/>
          </p:cNvSpPr>
          <p:nvPr>
            <p:ph type="title"/>
          </p:nvPr>
        </p:nvSpPr>
        <p:spPr/>
        <p:txBody>
          <a:bodyPr/>
          <a:lstStyle/>
          <a:p>
            <a:r>
              <a:rPr lang="en-US" dirty="0"/>
              <a:t>Ethics in Project Management</a:t>
            </a:r>
          </a:p>
        </p:txBody>
      </p:sp>
      <p:sp>
        <p:nvSpPr>
          <p:cNvPr id="55300"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7C4046A5-BB2F-4E24-9CAE-1E52D13FE9F0}" type="slidenum">
              <a:rPr lang="en-US"/>
              <a:t>81</a:t>
            </a:fld>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304800" y="1447800"/>
            <a:ext cx="8534400" cy="4876800"/>
          </a:xfrm>
        </p:spPr>
        <p:txBody>
          <a:bodyPr>
            <a:normAutofit/>
          </a:bodyPr>
          <a:lstStyle/>
          <a:p>
            <a:pPr marL="274320" indent="-274320" algn="just" fontAlgn="auto">
              <a:lnSpc>
                <a:spcPct val="90000"/>
              </a:lnSpc>
              <a:spcBef>
                <a:spcPts val="580"/>
              </a:spcBef>
              <a:spcAft>
                <a:spcPts val="0"/>
              </a:spcAft>
              <a:defRPr/>
            </a:pPr>
            <a:r>
              <a:rPr lang="en-US" dirty="0"/>
              <a:t>There are hundreds of different products to assist in performing project management</a:t>
            </a:r>
          </a:p>
          <a:p>
            <a:pPr marL="274320" indent="-274320" fontAlgn="auto">
              <a:lnSpc>
                <a:spcPct val="90000"/>
              </a:lnSpc>
              <a:spcBef>
                <a:spcPts val="580"/>
              </a:spcBef>
              <a:spcAft>
                <a:spcPts val="0"/>
              </a:spcAft>
              <a:defRPr/>
            </a:pPr>
            <a:r>
              <a:rPr lang="en-US" dirty="0"/>
              <a:t>Three main categories of tools:</a:t>
            </a:r>
          </a:p>
          <a:p>
            <a:pPr marL="548640" lvl="1" fontAlgn="auto">
              <a:lnSpc>
                <a:spcPct val="90000"/>
              </a:lnSpc>
              <a:spcBef>
                <a:spcPts val="370"/>
              </a:spcBef>
              <a:spcAft>
                <a:spcPts val="0"/>
              </a:spcAft>
              <a:defRPr/>
            </a:pPr>
            <a:r>
              <a:rPr lang="en-US" dirty="0"/>
              <a:t>Low-end tools: Handle single or smaller projects well, cost under $200 per user</a:t>
            </a:r>
          </a:p>
          <a:p>
            <a:pPr marL="548640" lvl="1" fontAlgn="auto">
              <a:lnSpc>
                <a:spcPct val="90000"/>
              </a:lnSpc>
              <a:spcBef>
                <a:spcPts val="370"/>
              </a:spcBef>
              <a:spcAft>
                <a:spcPts val="0"/>
              </a:spcAft>
              <a:defRPr/>
            </a:pPr>
            <a:r>
              <a:rPr lang="en-US" dirty="0"/>
              <a:t>Midrange tools:  Handle multiple projects and users, cost $200-$1,000 per user, Project 2010 most popular</a:t>
            </a:r>
          </a:p>
          <a:p>
            <a:pPr marL="548640" lvl="1" fontAlgn="auto">
              <a:lnSpc>
                <a:spcPct val="90000"/>
              </a:lnSpc>
              <a:spcBef>
                <a:spcPts val="370"/>
              </a:spcBef>
              <a:spcAft>
                <a:spcPts val="0"/>
              </a:spcAft>
              <a:defRPr/>
            </a:pPr>
            <a:r>
              <a:rPr lang="en-US" dirty="0"/>
              <a:t>High-end tools:  Also called enterprise project management software, often licensed on a per-user basis, like Microsoft Enterprise Project Management solution</a:t>
            </a:r>
          </a:p>
        </p:txBody>
      </p:sp>
      <p:sp>
        <p:nvSpPr>
          <p:cNvPr id="56322" name="Rectangle 2"/>
          <p:cNvSpPr>
            <a:spLocks noGrp="1" noChangeArrowheads="1"/>
          </p:cNvSpPr>
          <p:nvPr>
            <p:ph type="title"/>
          </p:nvPr>
        </p:nvSpPr>
        <p:spPr/>
        <p:txBody>
          <a:bodyPr/>
          <a:lstStyle/>
          <a:p>
            <a:r>
              <a:rPr lang="en-US" dirty="0"/>
              <a:t>Project Management Software</a:t>
            </a:r>
          </a:p>
        </p:txBody>
      </p:sp>
      <p:sp>
        <p:nvSpPr>
          <p:cNvPr id="5632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CAFCC4D-26DF-4CAA-AF9B-7B639F4E8463}" type="slidenum">
              <a:rPr lang="en-US"/>
              <a:t>82</a:t>
            </a:fld>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Project Management Software</a:t>
            </a:r>
          </a:p>
        </p:txBody>
      </p:sp>
      <p:sp>
        <p:nvSpPr>
          <p:cNvPr id="5632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CAFCC4D-26DF-4CAA-AF9B-7B639F4E8463}" type="slidenum">
              <a:rPr lang="en-US"/>
              <a:t>83</a:t>
            </a:fld>
            <a:endParaRPr lang="en-US" dirty="0"/>
          </a:p>
        </p:txBody>
      </p:sp>
      <p:sp>
        <p:nvSpPr>
          <p:cNvPr id="7" name="Rectangle 3"/>
          <p:cNvSpPr>
            <a:spLocks noGrp="1" noChangeArrowheads="1"/>
          </p:cNvSpPr>
          <p:nvPr>
            <p:ph idx="1"/>
          </p:nvPr>
        </p:nvSpPr>
        <p:spPr>
          <a:xfrm>
            <a:off x="304800" y="1447800"/>
            <a:ext cx="8534400" cy="457200"/>
          </a:xfrm>
        </p:spPr>
        <p:txBody>
          <a:bodyPr>
            <a:normAutofit lnSpcReduction="10000"/>
          </a:bodyPr>
          <a:lstStyle/>
          <a:p>
            <a:pPr marL="274320" indent="-274320" algn="just" fontAlgn="auto">
              <a:lnSpc>
                <a:spcPct val="90000"/>
              </a:lnSpc>
              <a:spcBef>
                <a:spcPts val="580"/>
              </a:spcBef>
              <a:spcAft>
                <a:spcPts val="0"/>
              </a:spcAft>
              <a:defRPr/>
            </a:pPr>
            <a:r>
              <a:rPr lang="zh-CN" altLang="en-US" dirty="0"/>
              <a:t>飞书</a:t>
            </a:r>
            <a:endParaRPr lang="en-US" dirty="0"/>
          </a:p>
        </p:txBody>
      </p:sp>
      <p:pic>
        <p:nvPicPr>
          <p:cNvPr id="4" name="图片 3"/>
          <p:cNvPicPr>
            <a:picLocks noChangeAspect="1"/>
          </p:cNvPicPr>
          <p:nvPr/>
        </p:nvPicPr>
        <p:blipFill>
          <a:blip r:embed="rId2"/>
          <a:stretch>
            <a:fillRect/>
          </a:stretch>
        </p:blipFill>
        <p:spPr>
          <a:xfrm>
            <a:off x="1905000" y="1417638"/>
            <a:ext cx="6000750" cy="4564742"/>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Project Management Software</a:t>
            </a:r>
          </a:p>
        </p:txBody>
      </p:sp>
      <p:sp>
        <p:nvSpPr>
          <p:cNvPr id="5632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CAFCC4D-26DF-4CAA-AF9B-7B639F4E8463}" type="slidenum">
              <a:rPr lang="en-US"/>
              <a:t>84</a:t>
            </a:fld>
            <a:endParaRPr lang="en-US" dirty="0"/>
          </a:p>
        </p:txBody>
      </p:sp>
      <p:sp>
        <p:nvSpPr>
          <p:cNvPr id="7" name="Rectangle 3"/>
          <p:cNvSpPr>
            <a:spLocks noGrp="1" noChangeArrowheads="1"/>
          </p:cNvSpPr>
          <p:nvPr>
            <p:ph idx="1"/>
          </p:nvPr>
        </p:nvSpPr>
        <p:spPr>
          <a:xfrm>
            <a:off x="304800" y="1447800"/>
            <a:ext cx="8534400" cy="457200"/>
          </a:xfrm>
        </p:spPr>
        <p:txBody>
          <a:bodyPr>
            <a:normAutofit lnSpcReduction="10000"/>
          </a:bodyPr>
          <a:lstStyle/>
          <a:p>
            <a:pPr marL="274320" indent="-274320" algn="just" fontAlgn="auto">
              <a:lnSpc>
                <a:spcPct val="90000"/>
              </a:lnSpc>
              <a:spcBef>
                <a:spcPts val="580"/>
              </a:spcBef>
              <a:spcAft>
                <a:spcPts val="0"/>
              </a:spcAft>
              <a:defRPr/>
            </a:pPr>
            <a:r>
              <a:rPr lang="zh-CN" altLang="en-US" dirty="0"/>
              <a:t>飞书</a:t>
            </a:r>
            <a:endParaRPr lang="en-US" dirty="0"/>
          </a:p>
        </p:txBody>
      </p:sp>
      <p:pic>
        <p:nvPicPr>
          <p:cNvPr id="3" name="图片 2"/>
          <p:cNvPicPr>
            <a:picLocks noChangeAspect="1"/>
          </p:cNvPicPr>
          <p:nvPr/>
        </p:nvPicPr>
        <p:blipFill>
          <a:blip r:embed="rId2"/>
          <a:stretch>
            <a:fillRect/>
          </a:stretch>
        </p:blipFill>
        <p:spPr>
          <a:xfrm>
            <a:off x="1748616" y="1417638"/>
            <a:ext cx="6565073" cy="4678362"/>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Project Management Software</a:t>
            </a:r>
          </a:p>
        </p:txBody>
      </p:sp>
      <p:sp>
        <p:nvSpPr>
          <p:cNvPr id="5632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CAFCC4D-26DF-4CAA-AF9B-7B639F4E8463}" type="slidenum">
              <a:rPr lang="en-US"/>
              <a:t>85</a:t>
            </a:fld>
            <a:endParaRPr lang="en-US" dirty="0"/>
          </a:p>
        </p:txBody>
      </p:sp>
      <p:sp>
        <p:nvSpPr>
          <p:cNvPr id="7" name="Rectangle 3"/>
          <p:cNvSpPr>
            <a:spLocks noGrp="1" noChangeArrowheads="1"/>
          </p:cNvSpPr>
          <p:nvPr>
            <p:ph idx="1"/>
          </p:nvPr>
        </p:nvSpPr>
        <p:spPr>
          <a:xfrm>
            <a:off x="304800" y="1447800"/>
            <a:ext cx="8534400" cy="457200"/>
          </a:xfrm>
        </p:spPr>
        <p:txBody>
          <a:bodyPr>
            <a:normAutofit lnSpcReduction="10000"/>
          </a:bodyPr>
          <a:lstStyle/>
          <a:p>
            <a:pPr marL="274320" indent="-274320" algn="just" fontAlgn="auto">
              <a:lnSpc>
                <a:spcPct val="90000"/>
              </a:lnSpc>
              <a:spcBef>
                <a:spcPts val="580"/>
              </a:spcBef>
              <a:spcAft>
                <a:spcPts val="0"/>
              </a:spcAft>
              <a:defRPr/>
            </a:pPr>
            <a:r>
              <a:rPr lang="zh-CN" altLang="en-US" dirty="0"/>
              <a:t>飞书</a:t>
            </a:r>
            <a:endParaRPr lang="en-US" dirty="0"/>
          </a:p>
        </p:txBody>
      </p:sp>
      <p:pic>
        <p:nvPicPr>
          <p:cNvPr id="4" name="图片 3"/>
          <p:cNvPicPr>
            <a:picLocks noChangeAspect="1"/>
          </p:cNvPicPr>
          <p:nvPr/>
        </p:nvPicPr>
        <p:blipFill>
          <a:blip r:embed="rId2"/>
          <a:stretch>
            <a:fillRect/>
          </a:stretch>
        </p:blipFill>
        <p:spPr>
          <a:xfrm>
            <a:off x="381000" y="2143735"/>
            <a:ext cx="8382000" cy="4110404"/>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Project Management Software</a:t>
            </a:r>
          </a:p>
        </p:txBody>
      </p:sp>
      <p:sp>
        <p:nvSpPr>
          <p:cNvPr id="5632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CAFCC4D-26DF-4CAA-AF9B-7B639F4E8463}" type="slidenum">
              <a:rPr lang="en-US"/>
              <a:t>86</a:t>
            </a:fld>
            <a:endParaRPr lang="en-US" dirty="0"/>
          </a:p>
        </p:txBody>
      </p:sp>
      <p:sp>
        <p:nvSpPr>
          <p:cNvPr id="7" name="Rectangle 3"/>
          <p:cNvSpPr>
            <a:spLocks noGrp="1" noChangeArrowheads="1"/>
          </p:cNvSpPr>
          <p:nvPr>
            <p:ph idx="1"/>
          </p:nvPr>
        </p:nvSpPr>
        <p:spPr>
          <a:xfrm>
            <a:off x="304800" y="1447800"/>
            <a:ext cx="8534400" cy="457200"/>
          </a:xfrm>
        </p:spPr>
        <p:txBody>
          <a:bodyPr>
            <a:normAutofit lnSpcReduction="10000"/>
          </a:bodyPr>
          <a:lstStyle/>
          <a:p>
            <a:pPr marL="274320" indent="-274320" algn="just" fontAlgn="auto">
              <a:lnSpc>
                <a:spcPct val="90000"/>
              </a:lnSpc>
              <a:spcBef>
                <a:spcPts val="580"/>
              </a:spcBef>
              <a:spcAft>
                <a:spcPts val="0"/>
              </a:spcAft>
              <a:defRPr/>
            </a:pPr>
            <a:r>
              <a:rPr lang="zh-CN" altLang="en-US" dirty="0"/>
              <a:t>飞书</a:t>
            </a:r>
            <a:endParaRPr lang="en-US" dirty="0"/>
          </a:p>
        </p:txBody>
      </p:sp>
      <p:pic>
        <p:nvPicPr>
          <p:cNvPr id="4" name="图片 3"/>
          <p:cNvPicPr>
            <a:picLocks noChangeAspect="1"/>
          </p:cNvPicPr>
          <p:nvPr/>
        </p:nvPicPr>
        <p:blipFill>
          <a:blip r:embed="rId2"/>
          <a:stretch>
            <a:fillRect/>
          </a:stretch>
        </p:blipFill>
        <p:spPr>
          <a:xfrm>
            <a:off x="381000" y="2143735"/>
            <a:ext cx="8382000" cy="4110404"/>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Project Management Software</a:t>
            </a:r>
          </a:p>
        </p:txBody>
      </p:sp>
      <p:sp>
        <p:nvSpPr>
          <p:cNvPr id="5632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CAFCC4D-26DF-4CAA-AF9B-7B639F4E8463}" type="slidenum">
              <a:rPr lang="en-US"/>
              <a:t>87</a:t>
            </a:fld>
            <a:endParaRPr lang="en-US" dirty="0"/>
          </a:p>
        </p:txBody>
      </p:sp>
      <p:sp>
        <p:nvSpPr>
          <p:cNvPr id="7" name="Rectangle 3"/>
          <p:cNvSpPr>
            <a:spLocks noGrp="1" noChangeArrowheads="1"/>
          </p:cNvSpPr>
          <p:nvPr>
            <p:ph idx="1"/>
          </p:nvPr>
        </p:nvSpPr>
        <p:spPr>
          <a:xfrm>
            <a:off x="304800" y="1447800"/>
            <a:ext cx="8534400" cy="457200"/>
          </a:xfrm>
        </p:spPr>
        <p:txBody>
          <a:bodyPr>
            <a:normAutofit lnSpcReduction="10000"/>
          </a:bodyPr>
          <a:lstStyle/>
          <a:p>
            <a:pPr marL="274320" indent="-274320" algn="just" fontAlgn="auto">
              <a:lnSpc>
                <a:spcPct val="90000"/>
              </a:lnSpc>
              <a:spcBef>
                <a:spcPts val="580"/>
              </a:spcBef>
              <a:spcAft>
                <a:spcPts val="0"/>
              </a:spcAft>
              <a:defRPr/>
            </a:pPr>
            <a:r>
              <a:rPr lang="zh-CN" altLang="en-US" dirty="0"/>
              <a:t>飞书</a:t>
            </a:r>
            <a:endParaRPr lang="en-US" dirty="0"/>
          </a:p>
        </p:txBody>
      </p:sp>
      <p:pic>
        <p:nvPicPr>
          <p:cNvPr id="3" name="图片 2"/>
          <p:cNvPicPr>
            <a:picLocks noChangeAspect="1"/>
          </p:cNvPicPr>
          <p:nvPr/>
        </p:nvPicPr>
        <p:blipFill>
          <a:blip r:embed="rId2"/>
          <a:stretch>
            <a:fillRect/>
          </a:stretch>
        </p:blipFill>
        <p:spPr>
          <a:xfrm>
            <a:off x="495300" y="2156425"/>
            <a:ext cx="8153400" cy="408502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Project Management Software</a:t>
            </a:r>
          </a:p>
        </p:txBody>
      </p:sp>
      <p:sp>
        <p:nvSpPr>
          <p:cNvPr id="5632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CAFCC4D-26DF-4CAA-AF9B-7B639F4E8463}" type="slidenum">
              <a:rPr lang="en-US"/>
              <a:t>88</a:t>
            </a:fld>
            <a:endParaRPr lang="en-US" dirty="0"/>
          </a:p>
        </p:txBody>
      </p:sp>
      <p:sp>
        <p:nvSpPr>
          <p:cNvPr id="7" name="Rectangle 3"/>
          <p:cNvSpPr>
            <a:spLocks noGrp="1" noChangeArrowheads="1"/>
          </p:cNvSpPr>
          <p:nvPr>
            <p:ph idx="1"/>
          </p:nvPr>
        </p:nvSpPr>
        <p:spPr>
          <a:xfrm>
            <a:off x="304800" y="1447800"/>
            <a:ext cx="8534400" cy="457200"/>
          </a:xfrm>
        </p:spPr>
        <p:txBody>
          <a:bodyPr>
            <a:normAutofit lnSpcReduction="10000"/>
          </a:bodyPr>
          <a:lstStyle/>
          <a:p>
            <a:pPr marL="274320" indent="-274320" algn="just" fontAlgn="auto">
              <a:lnSpc>
                <a:spcPct val="90000"/>
              </a:lnSpc>
              <a:spcBef>
                <a:spcPts val="580"/>
              </a:spcBef>
              <a:spcAft>
                <a:spcPts val="0"/>
              </a:spcAft>
              <a:defRPr/>
            </a:pPr>
            <a:r>
              <a:rPr lang="zh-CN" altLang="en-US" dirty="0"/>
              <a:t>飞书</a:t>
            </a:r>
            <a:endParaRPr lang="en-US" dirty="0"/>
          </a:p>
        </p:txBody>
      </p:sp>
      <p:pic>
        <p:nvPicPr>
          <p:cNvPr id="3" name="图片 2"/>
          <p:cNvPicPr>
            <a:picLocks noChangeAspect="1"/>
          </p:cNvPicPr>
          <p:nvPr/>
        </p:nvPicPr>
        <p:blipFill>
          <a:blip r:embed="rId2"/>
          <a:stretch>
            <a:fillRect/>
          </a:stretch>
        </p:blipFill>
        <p:spPr>
          <a:xfrm>
            <a:off x="495300" y="2156425"/>
            <a:ext cx="8153400" cy="408502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Project Management Software</a:t>
            </a:r>
          </a:p>
        </p:txBody>
      </p:sp>
      <p:sp>
        <p:nvSpPr>
          <p:cNvPr id="5632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CAFCC4D-26DF-4CAA-AF9B-7B639F4E8463}" type="slidenum">
              <a:rPr lang="en-US"/>
              <a:t>89</a:t>
            </a:fld>
            <a:endParaRPr lang="en-US" dirty="0"/>
          </a:p>
        </p:txBody>
      </p:sp>
      <p:sp>
        <p:nvSpPr>
          <p:cNvPr id="7" name="Rectangle 3"/>
          <p:cNvSpPr>
            <a:spLocks noGrp="1" noChangeArrowheads="1"/>
          </p:cNvSpPr>
          <p:nvPr>
            <p:ph idx="1"/>
          </p:nvPr>
        </p:nvSpPr>
        <p:spPr>
          <a:xfrm>
            <a:off x="304800" y="1447800"/>
            <a:ext cx="8534400" cy="457200"/>
          </a:xfrm>
        </p:spPr>
        <p:txBody>
          <a:bodyPr>
            <a:normAutofit lnSpcReduction="10000"/>
          </a:bodyPr>
          <a:lstStyle/>
          <a:p>
            <a:pPr marL="274320" indent="-274320" algn="just" fontAlgn="auto">
              <a:lnSpc>
                <a:spcPct val="90000"/>
              </a:lnSpc>
              <a:spcBef>
                <a:spcPts val="580"/>
              </a:spcBef>
              <a:spcAft>
                <a:spcPts val="0"/>
              </a:spcAft>
              <a:defRPr/>
            </a:pPr>
            <a:r>
              <a:rPr lang="zh-CN" altLang="en-US" dirty="0"/>
              <a:t>飞书</a:t>
            </a:r>
            <a:endParaRPr lang="en-US" dirty="0"/>
          </a:p>
        </p:txBody>
      </p:sp>
      <p:pic>
        <p:nvPicPr>
          <p:cNvPr id="4" name="图片 3"/>
          <p:cNvPicPr>
            <a:picLocks noChangeAspect="1"/>
          </p:cNvPicPr>
          <p:nvPr/>
        </p:nvPicPr>
        <p:blipFill>
          <a:blip r:embed="rId2"/>
          <a:stretch>
            <a:fillRect/>
          </a:stretch>
        </p:blipFill>
        <p:spPr>
          <a:xfrm>
            <a:off x="347618" y="2209800"/>
            <a:ext cx="8448764" cy="34216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304800" y="914400"/>
            <a:ext cx="8458200" cy="4343400"/>
          </a:xfrm>
        </p:spPr>
        <p:txBody>
          <a:bodyPr>
            <a:noAutofit/>
          </a:bodyPr>
          <a:lstStyle/>
          <a:p>
            <a:r>
              <a:rPr lang="en-US" sz="2400" dirty="0"/>
              <a:t>The overall information and communications technology market grew by 6 percent to almost $3 trillion in 2010</a:t>
            </a:r>
          </a:p>
          <a:p>
            <a:r>
              <a:rPr lang="en-US" sz="2400" dirty="0"/>
              <a:t>In the U.S. the size of the IT workforce topped 4 million workers in 2008, and the unemployment rate for IT professionals is half the rate for the overall labor market</a:t>
            </a:r>
          </a:p>
          <a:p>
            <a:r>
              <a:rPr lang="en-US" sz="2400" dirty="0"/>
              <a:t>In 2011 the total compensation for the average senior project manager in U.S. dollars was $105,000 per year in the United States and $160,409 in the Switzerland.</a:t>
            </a:r>
          </a:p>
          <a:p>
            <a:r>
              <a:rPr lang="en-US" sz="2400" dirty="0"/>
              <a:t>The number of people earning their Project Management Professional (PMP) certification continues to increase. 44 percent of employers listed project management as a skill they looked for in new college grads, behind only communication and technical skills</a:t>
            </a:r>
          </a:p>
        </p:txBody>
      </p:sp>
      <p:sp>
        <p:nvSpPr>
          <p:cNvPr id="12290" name="Rectangle 2"/>
          <p:cNvSpPr>
            <a:spLocks noGrp="1" noChangeArrowheads="1"/>
          </p:cNvSpPr>
          <p:nvPr>
            <p:ph type="title"/>
          </p:nvPr>
        </p:nvSpPr>
        <p:spPr>
          <a:xfrm>
            <a:off x="533400" y="75883"/>
            <a:ext cx="8229600" cy="1143000"/>
          </a:xfrm>
        </p:spPr>
        <p:txBody>
          <a:bodyPr/>
          <a:lstStyle/>
          <a:p>
            <a:r>
              <a:rPr lang="en-US" dirty="0"/>
              <a:t>Project Management Statistics</a:t>
            </a:r>
          </a:p>
        </p:txBody>
      </p:sp>
      <p:sp>
        <p:nvSpPr>
          <p:cNvPr id="12292" name="Footer Placeholder 4"/>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6" name="Slide Number Placeholder 5"/>
          <p:cNvSpPr>
            <a:spLocks noGrp="1"/>
          </p:cNvSpPr>
          <p:nvPr>
            <p:ph type="sldNum" sz="quarter" idx="11"/>
          </p:nvPr>
        </p:nvSpPr>
        <p:spPr/>
        <p:txBody>
          <a:bodyPr/>
          <a:lstStyle/>
          <a:p>
            <a:pPr>
              <a:defRPr/>
            </a:pPr>
            <a:fld id="{3D41CD7A-A2F6-4058-84D6-58EE60EAB9B9}" type="slidenum">
              <a:rPr lang="en-US"/>
              <a:t>9</a:t>
            </a:fld>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Project Management Software</a:t>
            </a:r>
          </a:p>
        </p:txBody>
      </p:sp>
      <p:sp>
        <p:nvSpPr>
          <p:cNvPr id="56324" name="Footer Placeholder 5"/>
          <p:cNvSpPr>
            <a:spLocks noGrp="1"/>
          </p:cNvSpPr>
          <p:nvPr>
            <p:ph type="ftr" sz="quarter" idx="10"/>
          </p:nvPr>
        </p:nvSpPr>
        <p:spPr bwMode="auto">
          <a:noFill/>
          <a:ln>
            <a:miter lim="800000"/>
          </a:ln>
        </p:spPr>
        <p:txBody>
          <a:bodyPr vert="horz" wrap="square" lIns="91440" tIns="45720" rIns="91440" bIns="45720" numCol="1" compatLnSpc="1"/>
          <a:lstStyle/>
          <a:p>
            <a:r>
              <a:rPr lang="en-US" dirty="0"/>
              <a:t>Information Technology Project Management, Seventh Edition</a:t>
            </a:r>
          </a:p>
        </p:txBody>
      </p:sp>
      <p:sp>
        <p:nvSpPr>
          <p:cNvPr id="5" name="Slide Number Placeholder 4"/>
          <p:cNvSpPr>
            <a:spLocks noGrp="1"/>
          </p:cNvSpPr>
          <p:nvPr>
            <p:ph type="sldNum" sz="quarter" idx="11"/>
          </p:nvPr>
        </p:nvSpPr>
        <p:spPr/>
        <p:txBody>
          <a:bodyPr/>
          <a:lstStyle/>
          <a:p>
            <a:pPr>
              <a:defRPr/>
            </a:pPr>
            <a:fld id="{9CAFCC4D-26DF-4CAA-AF9B-7B639F4E8463}" type="slidenum">
              <a:rPr lang="en-US"/>
              <a:t>90</a:t>
            </a:fld>
            <a:endParaRPr lang="en-US" dirty="0"/>
          </a:p>
        </p:txBody>
      </p:sp>
      <p:sp>
        <p:nvSpPr>
          <p:cNvPr id="7" name="Rectangle 3"/>
          <p:cNvSpPr>
            <a:spLocks noGrp="1" noChangeArrowheads="1"/>
          </p:cNvSpPr>
          <p:nvPr>
            <p:ph idx="1"/>
          </p:nvPr>
        </p:nvSpPr>
        <p:spPr>
          <a:xfrm>
            <a:off x="304800" y="1447800"/>
            <a:ext cx="8534400" cy="457200"/>
          </a:xfrm>
        </p:spPr>
        <p:txBody>
          <a:bodyPr>
            <a:normAutofit lnSpcReduction="10000"/>
          </a:bodyPr>
          <a:lstStyle/>
          <a:p>
            <a:pPr marL="274320" indent="-274320" algn="just" fontAlgn="auto">
              <a:lnSpc>
                <a:spcPct val="90000"/>
              </a:lnSpc>
              <a:spcBef>
                <a:spcPts val="580"/>
              </a:spcBef>
              <a:spcAft>
                <a:spcPts val="0"/>
              </a:spcAft>
              <a:defRPr/>
            </a:pPr>
            <a:r>
              <a:rPr lang="zh-CN" altLang="en-US" dirty="0"/>
              <a:t>飞书</a:t>
            </a:r>
            <a:endParaRPr lang="en-US" dirty="0"/>
          </a:p>
        </p:txBody>
      </p:sp>
      <p:pic>
        <p:nvPicPr>
          <p:cNvPr id="4" name="图片 3"/>
          <p:cNvPicPr>
            <a:picLocks noChangeAspect="1"/>
          </p:cNvPicPr>
          <p:nvPr/>
        </p:nvPicPr>
        <p:blipFill>
          <a:blip r:embed="rId2"/>
          <a:stretch>
            <a:fillRect/>
          </a:stretch>
        </p:blipFill>
        <p:spPr>
          <a:xfrm>
            <a:off x="347618" y="2209800"/>
            <a:ext cx="8448764" cy="342163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91</a:t>
            </a:fld>
            <a:endParaRPr lang="en-US" dirty="0"/>
          </a:p>
        </p:txBody>
      </p:sp>
      <p:sp>
        <p:nvSpPr>
          <p:cNvPr id="7" name="文本框 6"/>
          <p:cNvSpPr txBox="1"/>
          <p:nvPr/>
        </p:nvSpPr>
        <p:spPr>
          <a:xfrm>
            <a:off x="762000" y="1417638"/>
            <a:ext cx="8153400" cy="2246769"/>
          </a:xfrm>
          <a:prstGeom prst="rect">
            <a:avLst/>
          </a:prstGeom>
          <a:noFill/>
        </p:spPr>
        <p:txBody>
          <a:bodyPr wrap="square">
            <a:spAutoFit/>
          </a:bodyPr>
          <a:lstStyle/>
          <a:p>
            <a:r>
              <a:rPr lang="en-US" altLang="zh-CN" sz="2800" dirty="0"/>
              <a:t>1</a:t>
            </a:r>
            <a:r>
              <a:rPr lang="zh-CN" altLang="en-US" sz="2800" dirty="0"/>
              <a:t>、全球生产总值中大概有_花在项目上。</a:t>
            </a:r>
            <a:endParaRPr lang="en-US" altLang="zh-CN" sz="2800" dirty="0"/>
          </a:p>
          <a:p>
            <a:r>
              <a:rPr lang="en-US" altLang="zh-CN" sz="2800" dirty="0"/>
              <a:t>A.</a:t>
            </a:r>
            <a:r>
              <a:rPr lang="zh-CN" altLang="en-US" sz="2800" dirty="0"/>
              <a:t> </a:t>
            </a:r>
            <a:r>
              <a:rPr lang="en-US" altLang="zh-CN" sz="2800" dirty="0"/>
              <a:t>10%</a:t>
            </a:r>
          </a:p>
          <a:p>
            <a:r>
              <a:rPr lang="en-US" altLang="zh-CN" sz="2800" dirty="0"/>
              <a:t>B.</a:t>
            </a:r>
            <a:r>
              <a:rPr lang="zh-CN" altLang="en-US" sz="2800" dirty="0"/>
              <a:t> </a:t>
            </a:r>
            <a:r>
              <a:rPr lang="en-US" altLang="zh-CN" sz="2800" dirty="0"/>
              <a:t>25%</a:t>
            </a:r>
          </a:p>
          <a:p>
            <a:r>
              <a:rPr lang="en-US" altLang="zh-CN" sz="2800" dirty="0"/>
              <a:t>C.</a:t>
            </a:r>
            <a:r>
              <a:rPr lang="zh-CN" altLang="en-US" sz="2800" dirty="0"/>
              <a:t> </a:t>
            </a:r>
            <a:r>
              <a:rPr lang="en-US" altLang="zh-CN" sz="2800" dirty="0"/>
              <a:t>50%</a:t>
            </a:r>
          </a:p>
          <a:p>
            <a:r>
              <a:rPr lang="en-US" altLang="zh-CN" sz="2800" dirty="0"/>
              <a:t>D.</a:t>
            </a:r>
            <a:r>
              <a:rPr lang="zh-CN" altLang="en-US" sz="2800" dirty="0"/>
              <a:t> </a:t>
            </a:r>
            <a:r>
              <a:rPr lang="en-US" altLang="zh-CN" sz="2800" dirty="0"/>
              <a:t>75%</a:t>
            </a:r>
            <a:endParaRPr lang="zh-CN" altLang="en-US" sz="28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92</a:t>
            </a:fld>
            <a:endParaRPr lang="en-US" dirty="0"/>
          </a:p>
        </p:txBody>
      </p:sp>
      <p:sp>
        <p:nvSpPr>
          <p:cNvPr id="7" name="文本框 6"/>
          <p:cNvSpPr txBox="1"/>
          <p:nvPr/>
        </p:nvSpPr>
        <p:spPr>
          <a:xfrm>
            <a:off x="762000" y="1417638"/>
            <a:ext cx="8153400" cy="2246769"/>
          </a:xfrm>
          <a:prstGeom prst="rect">
            <a:avLst/>
          </a:prstGeom>
          <a:noFill/>
        </p:spPr>
        <p:txBody>
          <a:bodyPr wrap="square">
            <a:spAutoFit/>
          </a:bodyPr>
          <a:lstStyle/>
          <a:p>
            <a:r>
              <a:rPr lang="en-US" altLang="zh-CN" sz="2800" dirty="0"/>
              <a:t>2</a:t>
            </a:r>
            <a:r>
              <a:rPr lang="zh-CN" altLang="en-US" sz="2800" dirty="0"/>
              <a:t>、以下不是优秀项目管理所具有的潜在优势。</a:t>
            </a:r>
            <a:endParaRPr lang="en-US" altLang="zh-CN" sz="2800" dirty="0"/>
          </a:p>
          <a:p>
            <a:r>
              <a:rPr lang="en-US" altLang="zh-CN" sz="2800" dirty="0"/>
              <a:t>A.</a:t>
            </a:r>
            <a:r>
              <a:rPr lang="zh-CN" altLang="en-US" sz="2800" dirty="0"/>
              <a:t>更短的时间</a:t>
            </a:r>
            <a:endParaRPr lang="en-US" altLang="zh-CN" sz="2800" dirty="0"/>
          </a:p>
          <a:p>
            <a:r>
              <a:rPr lang="en-US" altLang="zh-CN" sz="2800" dirty="0"/>
              <a:t>B.</a:t>
            </a:r>
            <a:r>
              <a:rPr lang="zh-CN" altLang="en-US" sz="2800" dirty="0"/>
              <a:t>更好的员工士气</a:t>
            </a:r>
            <a:endParaRPr lang="en-US" altLang="zh-CN" sz="2800" dirty="0"/>
          </a:p>
          <a:p>
            <a:r>
              <a:rPr lang="en-US" altLang="zh-CN" sz="2800" dirty="0"/>
              <a:t>C.</a:t>
            </a:r>
            <a:r>
              <a:rPr lang="zh-CN" altLang="en-US" sz="2800" dirty="0"/>
              <a:t>更低的资金成本</a:t>
            </a:r>
            <a:endParaRPr lang="en-US" altLang="zh-CN" sz="2800" dirty="0"/>
          </a:p>
          <a:p>
            <a:r>
              <a:rPr lang="en-US" altLang="zh-CN" sz="2800" dirty="0"/>
              <a:t>D.</a:t>
            </a:r>
            <a:r>
              <a:rPr lang="zh-CN" altLang="en-US" sz="2800" dirty="0"/>
              <a:t>更高的边际收益</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93</a:t>
            </a:fld>
            <a:endParaRPr lang="en-US" dirty="0"/>
          </a:p>
        </p:txBody>
      </p:sp>
      <p:sp>
        <p:nvSpPr>
          <p:cNvPr id="7" name="文本框 6"/>
          <p:cNvSpPr txBox="1"/>
          <p:nvPr/>
        </p:nvSpPr>
        <p:spPr>
          <a:xfrm>
            <a:off x="762000" y="1417638"/>
            <a:ext cx="8153400" cy="2677656"/>
          </a:xfrm>
          <a:prstGeom prst="rect">
            <a:avLst/>
          </a:prstGeom>
          <a:noFill/>
        </p:spPr>
        <p:txBody>
          <a:bodyPr wrap="square">
            <a:spAutoFit/>
          </a:bodyPr>
          <a:lstStyle/>
          <a:p>
            <a:r>
              <a:rPr lang="en-US" altLang="zh-CN" sz="2800" dirty="0"/>
              <a:t>3</a:t>
            </a:r>
            <a:r>
              <a:rPr lang="zh-CN" altLang="en-US" sz="2800" dirty="0"/>
              <a:t>、</a:t>
            </a:r>
            <a:r>
              <a:rPr lang="en-US" altLang="zh-CN" sz="2800" dirty="0"/>
              <a:t>__</a:t>
            </a:r>
            <a:r>
              <a:rPr lang="zh-CN" altLang="en-US" sz="2800" dirty="0"/>
              <a:t>是为创造一种产品、服务或者成果而进行的临时性的努力。</a:t>
            </a:r>
            <a:endParaRPr lang="en-US" altLang="zh-CN" sz="2800" dirty="0"/>
          </a:p>
          <a:p>
            <a:r>
              <a:rPr lang="en-US" altLang="zh-CN" sz="2800" dirty="0"/>
              <a:t>A.</a:t>
            </a:r>
            <a:r>
              <a:rPr lang="zh-CN" altLang="en-US" sz="2800" dirty="0"/>
              <a:t>项目群</a:t>
            </a:r>
            <a:endParaRPr lang="en-US" altLang="zh-CN" sz="2800" dirty="0"/>
          </a:p>
          <a:p>
            <a:r>
              <a:rPr lang="en-US" altLang="zh-CN" sz="2800" dirty="0"/>
              <a:t>B.</a:t>
            </a:r>
            <a:r>
              <a:rPr lang="zh-CN" altLang="en-US" sz="2800" dirty="0"/>
              <a:t>过程</a:t>
            </a:r>
            <a:endParaRPr lang="en-US" altLang="zh-CN" sz="2800" dirty="0"/>
          </a:p>
          <a:p>
            <a:r>
              <a:rPr lang="en-US" altLang="zh-CN" sz="2800" dirty="0"/>
              <a:t>C.</a:t>
            </a:r>
            <a:r>
              <a:rPr lang="zh-CN" altLang="en-US" sz="2800" dirty="0"/>
              <a:t>项目</a:t>
            </a:r>
            <a:endParaRPr lang="en-US" altLang="zh-CN" sz="2800" dirty="0"/>
          </a:p>
          <a:p>
            <a:r>
              <a:rPr lang="en-US" altLang="zh-CN" sz="2800" dirty="0"/>
              <a:t>D.</a:t>
            </a:r>
            <a:r>
              <a:rPr lang="zh-CN" altLang="en-US" sz="2800" dirty="0"/>
              <a:t>组合</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94</a:t>
            </a:fld>
            <a:endParaRPr lang="en-US" dirty="0"/>
          </a:p>
        </p:txBody>
      </p:sp>
      <p:sp>
        <p:nvSpPr>
          <p:cNvPr id="7" name="文本框 6"/>
          <p:cNvSpPr txBox="1"/>
          <p:nvPr/>
        </p:nvSpPr>
        <p:spPr>
          <a:xfrm>
            <a:off x="762000" y="1417638"/>
            <a:ext cx="8153400" cy="2246769"/>
          </a:xfrm>
          <a:prstGeom prst="rect">
            <a:avLst/>
          </a:prstGeom>
          <a:noFill/>
        </p:spPr>
        <p:txBody>
          <a:bodyPr wrap="square">
            <a:spAutoFit/>
          </a:bodyPr>
          <a:lstStyle/>
          <a:p>
            <a:r>
              <a:rPr lang="en-US" altLang="zh-CN" sz="2800" dirty="0"/>
              <a:t>4</a:t>
            </a:r>
            <a:r>
              <a:rPr lang="zh-CN" altLang="en-US" sz="2800" dirty="0"/>
              <a:t>、下列</a:t>
            </a:r>
            <a:r>
              <a:rPr lang="en-US" altLang="zh-CN" sz="2800" dirty="0"/>
              <a:t>__</a:t>
            </a:r>
            <a:r>
              <a:rPr lang="zh-CN" altLang="en-US" sz="2800" dirty="0"/>
              <a:t>不属于项目管理的特征。</a:t>
            </a:r>
            <a:endParaRPr lang="en-US" altLang="zh-CN" sz="2800" dirty="0"/>
          </a:p>
          <a:p>
            <a:r>
              <a:rPr lang="en-US" altLang="zh-CN" sz="2800" dirty="0"/>
              <a:t>A.</a:t>
            </a:r>
            <a:r>
              <a:rPr lang="zh-CN" altLang="en-US" sz="2800" dirty="0"/>
              <a:t>项目具有独特性</a:t>
            </a:r>
            <a:endParaRPr lang="en-US" altLang="zh-CN" sz="2800" dirty="0"/>
          </a:p>
          <a:p>
            <a:r>
              <a:rPr lang="en-US" altLang="zh-CN" sz="2800" dirty="0"/>
              <a:t>B.</a:t>
            </a:r>
            <a:r>
              <a:rPr lang="zh-CN" altLang="en-US" sz="2800" dirty="0"/>
              <a:t>项日是通过渐进性协助实施的</a:t>
            </a:r>
            <a:endParaRPr lang="en-US" altLang="zh-CN" sz="2800" dirty="0"/>
          </a:p>
          <a:p>
            <a:r>
              <a:rPr lang="en-US" altLang="zh-CN" sz="2800" dirty="0"/>
              <a:t>C.</a:t>
            </a:r>
            <a:r>
              <a:rPr lang="zh-CN" altLang="en-US" sz="2800" dirty="0"/>
              <a:t>项目拥有主要顾客或项目发起人</a:t>
            </a:r>
            <a:endParaRPr lang="en-US" altLang="zh-CN" sz="2800" dirty="0"/>
          </a:p>
          <a:p>
            <a:r>
              <a:rPr lang="en-US" altLang="zh-CN" sz="2800" dirty="0"/>
              <a:t>D.</a:t>
            </a:r>
            <a:r>
              <a:rPr lang="zh-CN" altLang="en-US" sz="2800" dirty="0"/>
              <a:t>项目具有很小的不确定性</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95</a:t>
            </a:fld>
            <a:endParaRPr lang="en-US" dirty="0"/>
          </a:p>
        </p:txBody>
      </p:sp>
      <p:sp>
        <p:nvSpPr>
          <p:cNvPr id="7" name="文本框 6"/>
          <p:cNvSpPr txBox="1"/>
          <p:nvPr/>
        </p:nvSpPr>
        <p:spPr>
          <a:xfrm>
            <a:off x="762000" y="1417638"/>
            <a:ext cx="8153400" cy="2246769"/>
          </a:xfrm>
          <a:prstGeom prst="rect">
            <a:avLst/>
          </a:prstGeom>
          <a:noFill/>
        </p:spPr>
        <p:txBody>
          <a:bodyPr wrap="square">
            <a:spAutoFit/>
          </a:bodyPr>
          <a:lstStyle/>
          <a:p>
            <a:r>
              <a:rPr lang="en-US" altLang="zh-CN" sz="2800" dirty="0"/>
              <a:t>5</a:t>
            </a:r>
            <a:r>
              <a:rPr lang="zh-CN" altLang="en-US" sz="2800" dirty="0"/>
              <a:t>、下面</a:t>
            </a:r>
            <a:r>
              <a:rPr lang="en-US" altLang="zh-CN" sz="2800" dirty="0"/>
              <a:t>__</a:t>
            </a:r>
            <a:r>
              <a:rPr lang="zh-CN" altLang="en-US" sz="2800" dirty="0"/>
              <a:t>不是项目管理三项约束的一部分。</a:t>
            </a:r>
            <a:endParaRPr lang="en-US" altLang="zh-CN" sz="2800" dirty="0"/>
          </a:p>
          <a:p>
            <a:r>
              <a:rPr lang="en-US" altLang="zh-CN" sz="2800" dirty="0"/>
              <a:t>A.</a:t>
            </a:r>
            <a:r>
              <a:rPr lang="zh-CN" altLang="en-US" sz="2800" dirty="0"/>
              <a:t>满足范围目标</a:t>
            </a:r>
            <a:endParaRPr lang="en-US" altLang="zh-CN" sz="2800" dirty="0"/>
          </a:p>
          <a:p>
            <a:r>
              <a:rPr lang="en-US" altLang="zh-CN" sz="2800" dirty="0"/>
              <a:t>B.</a:t>
            </a:r>
            <a:r>
              <a:rPr lang="zh-CN" altLang="en-US" sz="2800" dirty="0"/>
              <a:t>满足时间目标</a:t>
            </a:r>
            <a:endParaRPr lang="en-US" altLang="zh-CN" sz="2800" dirty="0"/>
          </a:p>
          <a:p>
            <a:r>
              <a:rPr lang="en-US" altLang="zh-CN" sz="2800" dirty="0"/>
              <a:t>C.</a:t>
            </a:r>
            <a:r>
              <a:rPr lang="zh-CN" altLang="en-US" sz="2800" dirty="0"/>
              <a:t>满足沟通目标</a:t>
            </a:r>
            <a:endParaRPr lang="en-US" altLang="zh-CN" sz="2800" dirty="0"/>
          </a:p>
          <a:p>
            <a:r>
              <a:rPr lang="en-US" altLang="zh-CN" sz="2800" dirty="0"/>
              <a:t>D.</a:t>
            </a:r>
            <a:r>
              <a:rPr lang="zh-CN" altLang="en-US" sz="2800" dirty="0"/>
              <a:t>满足成本目标</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96</a:t>
            </a:fld>
            <a:endParaRPr lang="en-US" dirty="0"/>
          </a:p>
        </p:txBody>
      </p:sp>
      <p:sp>
        <p:nvSpPr>
          <p:cNvPr id="7" name="文本框 6"/>
          <p:cNvSpPr txBox="1"/>
          <p:nvPr/>
        </p:nvSpPr>
        <p:spPr>
          <a:xfrm>
            <a:off x="762000" y="1417638"/>
            <a:ext cx="8153400" cy="2677656"/>
          </a:xfrm>
          <a:prstGeom prst="rect">
            <a:avLst/>
          </a:prstGeom>
          <a:noFill/>
        </p:spPr>
        <p:txBody>
          <a:bodyPr wrap="square">
            <a:spAutoFit/>
          </a:bodyPr>
          <a:lstStyle/>
          <a:p>
            <a:r>
              <a:rPr lang="en-US" altLang="zh-CN" sz="2800" dirty="0"/>
              <a:t>6</a:t>
            </a:r>
            <a:r>
              <a:rPr lang="zh-CN" altLang="en-US" sz="2800" dirty="0"/>
              <a:t>、</a:t>
            </a:r>
            <a:r>
              <a:rPr lang="en-US" altLang="zh-CN" sz="2800" dirty="0"/>
              <a:t>__</a:t>
            </a:r>
            <a:r>
              <a:rPr lang="zh-CN" altLang="en-US" sz="2800" dirty="0"/>
              <a:t>是将知识、能力、工具和技术应用到项目活动上，以满足项目需求。</a:t>
            </a:r>
            <a:endParaRPr lang="en-US" altLang="zh-CN" sz="2800" dirty="0"/>
          </a:p>
          <a:p>
            <a:r>
              <a:rPr lang="en-US" altLang="zh-CN" sz="2800" dirty="0"/>
              <a:t>A.</a:t>
            </a:r>
            <a:r>
              <a:rPr lang="zh-CN" altLang="en-US" sz="2800" dirty="0"/>
              <a:t>项目管理</a:t>
            </a:r>
            <a:endParaRPr lang="en-US" altLang="zh-CN" sz="2800" dirty="0"/>
          </a:p>
          <a:p>
            <a:r>
              <a:rPr lang="en-US" altLang="zh-CN" sz="2800" dirty="0"/>
              <a:t>B.</a:t>
            </a:r>
            <a:r>
              <a:rPr lang="zh-CN" altLang="en-US" sz="2800" dirty="0"/>
              <a:t>项目群管理</a:t>
            </a:r>
            <a:endParaRPr lang="en-US" altLang="zh-CN" sz="2800" dirty="0"/>
          </a:p>
          <a:p>
            <a:r>
              <a:rPr lang="en-US" altLang="zh-CN" sz="2800" dirty="0"/>
              <a:t>C.</a:t>
            </a:r>
            <a:r>
              <a:rPr lang="zh-CN" altLang="en-US" sz="2800" dirty="0"/>
              <a:t>项日组合管理</a:t>
            </a:r>
            <a:endParaRPr lang="en-US" altLang="zh-CN" sz="2800" dirty="0"/>
          </a:p>
          <a:p>
            <a:r>
              <a:rPr lang="en-US" altLang="zh-CN" sz="2800" dirty="0"/>
              <a:t>D.</a:t>
            </a:r>
            <a:r>
              <a:rPr lang="zh-CN" altLang="en-US" sz="2800" dirty="0"/>
              <a:t>需求管理</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97</a:t>
            </a:fld>
            <a:endParaRPr lang="en-US" dirty="0"/>
          </a:p>
        </p:txBody>
      </p:sp>
      <p:sp>
        <p:nvSpPr>
          <p:cNvPr id="7" name="文本框 6"/>
          <p:cNvSpPr txBox="1"/>
          <p:nvPr/>
        </p:nvSpPr>
        <p:spPr>
          <a:xfrm>
            <a:off x="762000" y="1417638"/>
            <a:ext cx="8153400" cy="2677656"/>
          </a:xfrm>
          <a:prstGeom prst="rect">
            <a:avLst/>
          </a:prstGeom>
          <a:noFill/>
        </p:spPr>
        <p:txBody>
          <a:bodyPr wrap="square">
            <a:spAutoFit/>
          </a:bodyPr>
          <a:lstStyle/>
          <a:p>
            <a:r>
              <a:rPr lang="en-US" altLang="zh-CN" sz="2800" dirty="0"/>
              <a:t>7</a:t>
            </a:r>
            <a:r>
              <a:rPr lang="zh-CN" altLang="en-US" sz="2800" dirty="0"/>
              <a:t>、项目组合管理强调达到</a:t>
            </a:r>
            <a:r>
              <a:rPr lang="en-US" altLang="zh-CN" sz="2800" dirty="0"/>
              <a:t>__</a:t>
            </a:r>
            <a:r>
              <a:rPr lang="zh-CN" altLang="en-US" sz="2800" dirty="0"/>
              <a:t>目标，而项目管理专注于</a:t>
            </a:r>
            <a:r>
              <a:rPr lang="en-US" altLang="zh-CN" sz="2800" dirty="0"/>
              <a:t>__</a:t>
            </a:r>
            <a:r>
              <a:rPr lang="zh-CN" altLang="en-US" sz="2800" dirty="0"/>
              <a:t>目标</a:t>
            </a:r>
            <a:r>
              <a:rPr lang="en-US" altLang="zh-CN" sz="2800" dirty="0"/>
              <a:t>.</a:t>
            </a:r>
          </a:p>
          <a:p>
            <a:r>
              <a:rPr lang="en-US" altLang="zh-CN" sz="2800" dirty="0"/>
              <a:t>A.</a:t>
            </a:r>
            <a:r>
              <a:rPr lang="zh-CN" altLang="en-US" sz="2800" dirty="0"/>
              <a:t>战略、战术</a:t>
            </a:r>
            <a:endParaRPr lang="en-US" altLang="zh-CN" sz="2800" dirty="0"/>
          </a:p>
          <a:p>
            <a:r>
              <a:rPr lang="en-US" altLang="zh-CN" sz="2800" dirty="0"/>
              <a:t>B.</a:t>
            </a:r>
            <a:r>
              <a:rPr lang="zh-CN" altLang="en-US" sz="2800" dirty="0"/>
              <a:t>战术、战略</a:t>
            </a:r>
            <a:endParaRPr lang="en-US" altLang="zh-CN" sz="2800" dirty="0"/>
          </a:p>
          <a:p>
            <a:r>
              <a:rPr lang="en-US" altLang="zh-CN" sz="2800" dirty="0"/>
              <a:t>C.</a:t>
            </a:r>
            <a:r>
              <a:rPr lang="zh-CN" altLang="en-US" sz="2800" dirty="0"/>
              <a:t>内部、外部</a:t>
            </a:r>
            <a:endParaRPr lang="en-US" altLang="zh-CN" sz="2800" dirty="0"/>
          </a:p>
          <a:p>
            <a:r>
              <a:rPr lang="en-US" altLang="zh-CN" sz="2800" dirty="0"/>
              <a:t>D.</a:t>
            </a:r>
            <a:r>
              <a:rPr lang="zh-CN" altLang="en-US" sz="2800" dirty="0"/>
              <a:t>外部、内部</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98</a:t>
            </a:fld>
            <a:endParaRPr lang="en-US" dirty="0"/>
          </a:p>
        </p:txBody>
      </p:sp>
      <p:sp>
        <p:nvSpPr>
          <p:cNvPr id="7" name="文本框 6"/>
          <p:cNvSpPr txBox="1"/>
          <p:nvPr/>
        </p:nvSpPr>
        <p:spPr>
          <a:xfrm>
            <a:off x="762000" y="1417638"/>
            <a:ext cx="8153400" cy="2677656"/>
          </a:xfrm>
          <a:prstGeom prst="rect">
            <a:avLst/>
          </a:prstGeom>
          <a:noFill/>
        </p:spPr>
        <p:txBody>
          <a:bodyPr wrap="square">
            <a:spAutoFit/>
          </a:bodyPr>
          <a:lstStyle/>
          <a:p>
            <a:r>
              <a:rPr lang="en-US" altLang="zh-CN" sz="2800" dirty="0"/>
              <a:t>8</a:t>
            </a:r>
            <a:r>
              <a:rPr lang="zh-CN" altLang="en-US" sz="2800" dirty="0"/>
              <a:t>、为相同的功能组合而实施的一系列应用开发项目，作为</a:t>
            </a:r>
            <a:r>
              <a:rPr lang="en-US" altLang="zh-CN" sz="2800" dirty="0"/>
              <a:t>__</a:t>
            </a:r>
            <a:r>
              <a:rPr lang="zh-CN" altLang="en-US" sz="2800" dirty="0"/>
              <a:t>的一部分，或许能够得到更好的管理。</a:t>
            </a:r>
            <a:endParaRPr lang="en-US" altLang="zh-CN" sz="2800" dirty="0"/>
          </a:p>
          <a:p>
            <a:r>
              <a:rPr lang="en-US" altLang="zh-CN" sz="2800" dirty="0"/>
              <a:t>A.</a:t>
            </a:r>
            <a:r>
              <a:rPr lang="zh-CN" altLang="en-US" sz="2800" dirty="0"/>
              <a:t>组合</a:t>
            </a:r>
            <a:endParaRPr lang="en-US" altLang="zh-CN" sz="2800" dirty="0"/>
          </a:p>
          <a:p>
            <a:r>
              <a:rPr lang="en-US" altLang="zh-CN" sz="2800" dirty="0"/>
              <a:t>B.</a:t>
            </a:r>
            <a:r>
              <a:rPr lang="zh-CN" altLang="en-US" sz="2800" dirty="0"/>
              <a:t>项目群</a:t>
            </a:r>
            <a:endParaRPr lang="en-US" altLang="zh-CN" sz="2800" dirty="0"/>
          </a:p>
          <a:p>
            <a:r>
              <a:rPr lang="en-US" altLang="zh-CN" sz="2800" dirty="0"/>
              <a:t>C.</a:t>
            </a:r>
            <a:r>
              <a:rPr lang="zh-CN" altLang="en-US" sz="2800" dirty="0"/>
              <a:t>投资</a:t>
            </a:r>
            <a:endParaRPr lang="en-US" altLang="zh-CN" sz="2800" dirty="0"/>
          </a:p>
          <a:p>
            <a:r>
              <a:rPr lang="en-US" altLang="zh-CN" sz="2800" dirty="0"/>
              <a:t>D.</a:t>
            </a:r>
            <a:r>
              <a:rPr lang="zh-CN" altLang="en-US" sz="2800" dirty="0"/>
              <a:t>合作</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4" name="页脚占位符 3"/>
          <p:cNvSpPr>
            <a:spLocks noGrp="1"/>
          </p:cNvSpPr>
          <p:nvPr>
            <p:ph type="ftr" sz="quarter" idx="10"/>
          </p:nvPr>
        </p:nvSpPr>
        <p:spPr/>
        <p:txBody>
          <a:bodyPr/>
          <a:lstStyle/>
          <a:p>
            <a:pPr>
              <a:defRPr/>
            </a:pPr>
            <a:r>
              <a:rPr lang="en-US"/>
              <a:t>Information Technology Project Management, Seventh Edition</a:t>
            </a:r>
            <a:endParaRPr lang="en-US" dirty="0"/>
          </a:p>
        </p:txBody>
      </p:sp>
      <p:sp>
        <p:nvSpPr>
          <p:cNvPr id="5" name="灯片编号占位符 4"/>
          <p:cNvSpPr>
            <a:spLocks noGrp="1"/>
          </p:cNvSpPr>
          <p:nvPr>
            <p:ph type="sldNum" sz="quarter" idx="11"/>
          </p:nvPr>
        </p:nvSpPr>
        <p:spPr/>
        <p:txBody>
          <a:bodyPr/>
          <a:lstStyle/>
          <a:p>
            <a:pPr>
              <a:defRPr/>
            </a:pPr>
            <a:fld id="{1F8276A5-8D43-491D-83BE-00FCABAA1517}" type="slidenum">
              <a:rPr lang="en-US" smtClean="0"/>
              <a:t>99</a:t>
            </a:fld>
            <a:endParaRPr lang="en-US" dirty="0"/>
          </a:p>
        </p:txBody>
      </p:sp>
      <p:sp>
        <p:nvSpPr>
          <p:cNvPr id="7" name="文本框 6"/>
          <p:cNvSpPr txBox="1"/>
          <p:nvPr/>
        </p:nvSpPr>
        <p:spPr>
          <a:xfrm>
            <a:off x="762000" y="1417638"/>
            <a:ext cx="8153400" cy="2677656"/>
          </a:xfrm>
          <a:prstGeom prst="rect">
            <a:avLst/>
          </a:prstGeom>
          <a:noFill/>
        </p:spPr>
        <p:txBody>
          <a:bodyPr wrap="square">
            <a:spAutoFit/>
          </a:bodyPr>
          <a:lstStyle/>
          <a:p>
            <a:r>
              <a:rPr lang="en-US" altLang="zh-CN" sz="2800" dirty="0"/>
              <a:t>9</a:t>
            </a:r>
            <a:r>
              <a:rPr lang="zh-CN" altLang="en-US" sz="2800" dirty="0"/>
              <a:t>、下列</a:t>
            </a:r>
            <a:r>
              <a:rPr lang="en-US" altLang="zh-CN" sz="2800" dirty="0"/>
              <a:t>__</a:t>
            </a:r>
            <a:r>
              <a:rPr lang="zh-CN" altLang="en-US" sz="2800" dirty="0"/>
              <a:t>是错误的。</a:t>
            </a:r>
            <a:endParaRPr lang="en-US" altLang="zh-CN" sz="2800" dirty="0"/>
          </a:p>
          <a:p>
            <a:r>
              <a:rPr lang="en-US" altLang="zh-CN" sz="2800" dirty="0"/>
              <a:t>A.</a:t>
            </a:r>
            <a:r>
              <a:rPr lang="zh-CN" altLang="en-US" sz="2800" dirty="0"/>
              <a:t>大多数美国公司都有项目管理办公室</a:t>
            </a:r>
            <a:endParaRPr lang="en-US" altLang="zh-CN" sz="2800" dirty="0"/>
          </a:p>
          <a:p>
            <a:r>
              <a:rPr lang="en-US" altLang="zh-CN" sz="2800" dirty="0"/>
              <a:t>B.</a:t>
            </a:r>
            <a:r>
              <a:rPr lang="zh-CN" altLang="en-US" sz="2800" dirty="0"/>
              <a:t>你可以从数百个学院和大学获得项目管理高级学位</a:t>
            </a:r>
            <a:endParaRPr lang="en-US" altLang="zh-CN" sz="2800" dirty="0"/>
          </a:p>
          <a:p>
            <a:r>
              <a:rPr lang="en-US" altLang="zh-CN" sz="2800" dirty="0"/>
              <a:t>C.</a:t>
            </a:r>
            <a:r>
              <a:rPr lang="zh-CN" altLang="en-US" sz="2800" dirty="0"/>
              <a:t>雇用者在寻找具有项目管理技能的应届毕业生</a:t>
            </a:r>
            <a:endParaRPr lang="en-US" altLang="zh-CN" sz="2800" dirty="0"/>
          </a:p>
          <a:p>
            <a:r>
              <a:rPr lang="en-US" altLang="zh-CN" sz="2800" dirty="0"/>
              <a:t>D.IT</a:t>
            </a:r>
            <a:r>
              <a:rPr lang="zh-CN" altLang="en-US" sz="2800" dirty="0"/>
              <a:t>招聘经理汇报说项目管理认证不影响起薪</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lhOTJmNTgwOTk5Y2YzOWQyNGEyNTY2NzZlZTc0ZDkifQ=="/>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1">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otalTime>230</TotalTime>
  <Words>4607</Words>
  <Application>Microsoft Office PowerPoint</Application>
  <PresentationFormat>全屏显示(4:3)</PresentationFormat>
  <Paragraphs>692</Paragraphs>
  <Slides>105</Slides>
  <Notes>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105</vt:i4>
      </vt:variant>
    </vt:vector>
  </HeadingPairs>
  <TitlesOfParts>
    <vt:vector size="118" baseType="lpstr">
      <vt:lpstr>宋体</vt:lpstr>
      <vt:lpstr>Arial</vt:lpstr>
      <vt:lpstr>Arial Rounded MT Bold</vt:lpstr>
      <vt:lpstr>Calibri</vt:lpstr>
      <vt:lpstr>Lucida Sans Unicode</vt:lpstr>
      <vt:lpstr>Symbol</vt:lpstr>
      <vt:lpstr>Times</vt:lpstr>
      <vt:lpstr>Times New Roman</vt:lpstr>
      <vt:lpstr>Verdana</vt:lpstr>
      <vt:lpstr>Wingdings 2</vt:lpstr>
      <vt:lpstr>Wingdings 3</vt:lpstr>
      <vt:lpstr>Custom Design</vt:lpstr>
      <vt:lpstr>Theme1</vt:lpstr>
      <vt:lpstr>Chapter 1: Introduction to Project Management</vt:lpstr>
      <vt:lpstr>Learning Objectives</vt:lpstr>
      <vt:lpstr>Learning Objectives</vt:lpstr>
      <vt:lpstr>PowerPoint 演示文稿</vt:lpstr>
      <vt:lpstr>PowerPoint 演示文稿</vt:lpstr>
      <vt:lpstr>PowerPoint 演示文稿</vt:lpstr>
      <vt:lpstr>PowerPoint 演示文稿</vt:lpstr>
      <vt:lpstr>Introduction</vt:lpstr>
      <vt:lpstr>Project Management Statistics</vt:lpstr>
      <vt:lpstr>Motivation for Studying Information Technology (IT) Project Management</vt:lpstr>
      <vt:lpstr>PowerPoint 演示文稿</vt:lpstr>
      <vt:lpstr>Advantages of Using Formal  Project Management</vt:lpstr>
      <vt:lpstr>What Is a Project?</vt:lpstr>
      <vt:lpstr>Project Or Operation？</vt:lpstr>
      <vt:lpstr>PowerPoint 演示文稿</vt:lpstr>
      <vt:lpstr>Examples of IT Projects</vt:lpstr>
      <vt:lpstr>Top Strategic Technologies for 2012 (Gartner)</vt:lpstr>
      <vt:lpstr>Media Snapshot: Unproductive Apps</vt:lpstr>
      <vt:lpstr>Media Snapshot: Unproductive Apps</vt:lpstr>
      <vt:lpstr>Project Attributes</vt:lpstr>
      <vt:lpstr>Project and Program Managers</vt:lpstr>
      <vt:lpstr>Figure 1-1 The Triple Constraint of Project Management</vt:lpstr>
      <vt:lpstr>What is Project Management?</vt:lpstr>
      <vt:lpstr>PowerPoint 演示文稿</vt:lpstr>
      <vt:lpstr>PowerPoint 演示文稿</vt:lpstr>
      <vt:lpstr>Figure 1-2 Project Management Framework</vt:lpstr>
      <vt:lpstr>Project Stakeholders</vt:lpstr>
      <vt:lpstr>Project Stakeholders</vt:lpstr>
      <vt:lpstr>10 Project Management Knowledge Areas</vt:lpstr>
      <vt:lpstr>10 Project Management Knowledge Areas</vt:lpstr>
      <vt:lpstr>10 Project Management Knowledge Areas</vt:lpstr>
      <vt:lpstr>10 Project Management Knowledge Areas</vt:lpstr>
      <vt:lpstr>10 Project Management Knowledge Areas</vt:lpstr>
      <vt:lpstr>10 Project Management Knowledge Areas</vt:lpstr>
      <vt:lpstr>10 Project Management Knowledge Areas</vt:lpstr>
      <vt:lpstr>10 Project Management Knowledge Areas</vt:lpstr>
      <vt:lpstr>10 Project Management Knowledge Areas</vt:lpstr>
      <vt:lpstr>10 Project Management Knowledge Areas</vt:lpstr>
      <vt:lpstr>10 Project Management Knowledge Areas</vt:lpstr>
      <vt:lpstr>Project Management Tools and Techniques</vt:lpstr>
      <vt:lpstr>Project Management Tools and Techniques</vt:lpstr>
      <vt:lpstr>Project Management Tools and Techniques</vt:lpstr>
      <vt:lpstr>Project Management Tools and Techniques</vt:lpstr>
      <vt:lpstr>Project Management Tools and Techniques</vt:lpstr>
      <vt:lpstr>Project Management Tools and Techniques</vt:lpstr>
      <vt:lpstr>Super Tools</vt:lpstr>
      <vt:lpstr>多次谈判协商模型系统</vt:lpstr>
      <vt:lpstr>PowerPoint 演示文稿</vt:lpstr>
      <vt:lpstr>时间安排</vt:lpstr>
      <vt:lpstr>甘特图</vt:lpstr>
      <vt:lpstr>PowerPoint 演示文稿</vt:lpstr>
      <vt:lpstr>Why the Improvements?</vt:lpstr>
      <vt:lpstr>Project Success</vt:lpstr>
      <vt:lpstr>Table 1-2: What Helps Projects Succeed?*</vt:lpstr>
      <vt:lpstr>Top Three Reasons Why Federal Technology Project Succeed</vt:lpstr>
      <vt:lpstr>What the Winners Do…</vt:lpstr>
      <vt:lpstr>Program and Project Portfolio Management</vt:lpstr>
      <vt:lpstr>Project Portfolio Management</vt:lpstr>
      <vt:lpstr>Project Portfolio Management</vt:lpstr>
      <vt:lpstr>Figure 1-3. Project Management Compared to Project Portfolio Management</vt:lpstr>
      <vt:lpstr>Best Practice</vt:lpstr>
      <vt:lpstr>Figure 1-4. Sample Project Portfolio Approach</vt:lpstr>
      <vt:lpstr>Figure 1-5. Sample Project Portfolio Management Screen Showing Portfolio Optimization</vt:lpstr>
      <vt:lpstr>The Role of the Project Manager</vt:lpstr>
      <vt:lpstr>Suggested Skills for Project Managers</vt:lpstr>
      <vt:lpstr>Table 1-3 Ten Most Important Skills and Competencies for Project Managers</vt:lpstr>
      <vt:lpstr>Different Skills Needed in Different Situations</vt:lpstr>
      <vt:lpstr>Importance of Leadership Skills</vt:lpstr>
      <vt:lpstr>Careers for IT Project Managers</vt:lpstr>
      <vt:lpstr>Table 1-4. Nine Hottest Skills*</vt:lpstr>
      <vt:lpstr>The Project Management Profession</vt:lpstr>
      <vt:lpstr>History of Project Management</vt:lpstr>
      <vt:lpstr>Figure 1-6. Sample Gantt Chart Created with Project 2010</vt:lpstr>
      <vt:lpstr>Figure 1-7. Sample Network Diagram Created with Project 2010</vt:lpstr>
      <vt:lpstr>Project Management Offices</vt:lpstr>
      <vt:lpstr>Figure 1-8. Growth in the Number of Project Management Offices</vt:lpstr>
      <vt:lpstr>Global Issues</vt:lpstr>
      <vt:lpstr>The Project Management Institute</vt:lpstr>
      <vt:lpstr>Project Management Certification</vt:lpstr>
      <vt:lpstr>Figure 1-9 Growth in PMP Certification, 1993-2011</vt:lpstr>
      <vt:lpstr>Ethics in Project Management</vt:lpstr>
      <vt:lpstr>Project Management Software</vt:lpstr>
      <vt:lpstr>Project Management Software</vt:lpstr>
      <vt:lpstr>Project Management Software</vt:lpstr>
      <vt:lpstr>Project Management Software</vt:lpstr>
      <vt:lpstr>Project Management Software</vt:lpstr>
      <vt:lpstr>Project Management Software</vt:lpstr>
      <vt:lpstr>Project Management Software</vt:lpstr>
      <vt:lpstr>Project Management Software</vt:lpstr>
      <vt:lpstr>Project Management Software</vt:lpstr>
      <vt:lpstr>练习</vt:lpstr>
      <vt:lpstr>练习</vt:lpstr>
      <vt:lpstr>练习</vt:lpstr>
      <vt:lpstr>练习</vt:lpstr>
      <vt:lpstr>练习</vt:lpstr>
      <vt:lpstr>练习</vt:lpstr>
      <vt:lpstr>练习</vt:lpstr>
      <vt:lpstr>练习</vt:lpstr>
      <vt:lpstr>练习</vt:lpstr>
      <vt:lpstr>练习</vt:lpstr>
      <vt:lpstr>讨论题</vt:lpstr>
      <vt:lpstr>讨论题</vt:lpstr>
      <vt:lpstr>讨论题</vt:lpstr>
      <vt:lpstr>讨论题</vt:lpstr>
      <vt:lpstr>讨论题</vt:lpstr>
    </vt:vector>
  </TitlesOfParts>
  <Company>Augsburg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Information  Technology</dc:creator>
  <cp:lastModifiedBy>文 谭</cp:lastModifiedBy>
  <cp:revision>272</cp:revision>
  <dcterms:created xsi:type="dcterms:W3CDTF">2024-08-28T07:47:51Z</dcterms:created>
  <dcterms:modified xsi:type="dcterms:W3CDTF">2025-09-09T01:44:13Z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DF336DBA4581ED7B54FECD662FD98274_43</vt:lpwstr>
  </property>
  <property fmtid="{D5CDD505-2E9C-101B-9397-08002B2CF9AE}" pid="3" name="KSOProductBuildVer">
    <vt:lpwstr>2052-6.5.2.8766</vt:lpwstr>
  </property>
</Properties>
</file>